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713" r:id="rId2"/>
  </p:sldMasterIdLst>
  <p:notesMasterIdLst>
    <p:notesMasterId r:id="rId10"/>
  </p:notesMasterIdLst>
  <p:handoutMasterIdLst>
    <p:handoutMasterId r:id="rId11"/>
  </p:handoutMasterIdLst>
  <p:sldIdLst>
    <p:sldId id="340" r:id="rId3"/>
    <p:sldId id="395" r:id="rId4"/>
    <p:sldId id="396" r:id="rId5"/>
    <p:sldId id="397" r:id="rId6"/>
    <p:sldId id="398" r:id="rId7"/>
    <p:sldId id="385" r:id="rId8"/>
    <p:sldId id="392" r:id="rId9"/>
  </p:sldIdLst>
  <p:sldSz cx="9144000" cy="5143500" type="screen16x9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5">
          <p15:clr>
            <a:srgbClr val="A4A3A4"/>
          </p15:clr>
        </p15:guide>
        <p15:guide id="2" orient="horz" pos="2845">
          <p15:clr>
            <a:srgbClr val="A4A3A4"/>
          </p15:clr>
        </p15:guide>
        <p15:guide id="3" pos="226">
          <p15:clr>
            <a:srgbClr val="A4A3A4"/>
          </p15:clr>
        </p15:guide>
        <p15:guide id="4" pos="5602">
          <p15:clr>
            <a:srgbClr val="A4A3A4"/>
          </p15:clr>
        </p15:guide>
        <p15:guide id="5" pos="2857">
          <p15:clr>
            <a:srgbClr val="A4A3A4"/>
          </p15:clr>
        </p15:guide>
        <p15:guide id="6" pos="2971">
          <p15:clr>
            <a:srgbClr val="A4A3A4"/>
          </p15:clr>
        </p15:guide>
        <p15:guide id="7" orient="horz" pos="3239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midt Carmen" initials="C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6816" autoAdjust="0"/>
  </p:normalViewPr>
  <p:slideViewPr>
    <p:cSldViewPr snapToGrid="0" snapToObjects="1" showGuides="1">
      <p:cViewPr varScale="1">
        <p:scale>
          <a:sx n="90" d="100"/>
          <a:sy n="90" d="100"/>
        </p:scale>
        <p:origin x="1164" y="90"/>
      </p:cViewPr>
      <p:guideLst>
        <p:guide orient="horz" pos="735"/>
        <p:guide orient="horz" pos="2845"/>
        <p:guide pos="226"/>
        <p:guide pos="5602"/>
        <p:guide pos="2857"/>
        <p:guide pos="2971"/>
        <p:guide orient="horz" pos="3239"/>
        <p:guide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D8AF8-2E56-4547-84F9-96057233AD14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58F0-E75D-4808-B697-027AE36503B0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595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8D5E8-D97F-4DA3-9E02-1D4E7239C906}" type="datetimeFigureOut">
              <a:rPr lang="de-DE" smtClean="0"/>
              <a:t>13.05.2019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EAA9B-7186-463C-842C-219271E656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02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416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53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85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EAA9B-7186-463C-842C-219271E6567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18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ildplatzhalter 5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Um das Hintergrundbild einzufügen, markieren Sie bitte den grauen</a:t>
            </a:r>
            <a:br>
              <a:rPr lang="de-DE" dirty="0" smtClean="0"/>
            </a:br>
            <a:r>
              <a:rPr lang="de-DE" dirty="0" smtClean="0"/>
              <a:t>Platzhalter und wählen dann ein Bild über den Reiter „Einfügen“, „Grafik“ </a:t>
            </a:r>
            <a:br>
              <a:rPr lang="de-DE" dirty="0" smtClean="0"/>
            </a:br>
            <a:r>
              <a:rPr lang="de-DE" dirty="0" smtClean="0"/>
              <a:t>aus. </a:t>
            </a:r>
            <a:r>
              <a:rPr lang="de-DE" noProof="0" dirty="0" smtClean="0"/>
              <a:t>Bitte nach Einfügen des Bildes das Bild in den Hintergrund legen.</a:t>
            </a:r>
            <a:endParaRPr lang="de-DE" dirty="0" smtClean="0"/>
          </a:p>
        </p:txBody>
      </p:sp>
      <p:sp>
        <p:nvSpPr>
          <p:cNvPr id="7" name="Rechteck 6"/>
          <p:cNvSpPr/>
          <p:nvPr userDrawn="1"/>
        </p:nvSpPr>
        <p:spPr>
          <a:xfrm>
            <a:off x="0" y="3715200"/>
            <a:ext cx="9144000" cy="142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1" name="Textplatzhalter 5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5961600" cy="37152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59532" y="2067694"/>
            <a:ext cx="3456384" cy="923330"/>
          </a:xfrm>
        </p:spPr>
        <p:txBody>
          <a:bodyPr/>
          <a:lstStyle>
            <a:lvl1pPr marL="0" indent="0" algn="l"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4" name="Freihandform 53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Quellenangabe Fotonachweis</a:t>
            </a:r>
            <a:endParaRPr lang="en-GB" dirty="0"/>
          </a:p>
        </p:txBody>
      </p:sp>
      <p:pic>
        <p:nvPicPr>
          <p:cNvPr id="29" name="Grafik 28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5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800" dirty="0" smtClean="0">
                <a:solidFill>
                  <a:schemeClr val="accent5"/>
                </a:solidFill>
              </a:rPr>
              <a:t>www.mediaserver.hamburg.de / Andreas Vallbracht</a:t>
            </a:r>
          </a:p>
        </p:txBody>
      </p:sp>
    </p:spTree>
    <p:extLst>
      <p:ext uri="{BB962C8B-B14F-4D97-AF65-F5344CB8AC3E}">
        <p14:creationId xmlns:p14="http://schemas.microsoft.com/office/powerpoint/2010/main" val="261394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166812"/>
            <a:ext cx="4176712" cy="3349625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4176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8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/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11547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4176712" cy="3349625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2260" y="4393327"/>
            <a:ext cx="4176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56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ben /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2879330"/>
            <a:ext cx="8534400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8534400" cy="1548953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56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166812"/>
            <a:ext cx="4176712" cy="234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Bild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11547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4176712" cy="234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6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8534400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7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52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9144000" cy="4778322"/>
          </a:xfrm>
          <a:custGeom>
            <a:avLst/>
            <a:gdLst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95565 w 9144000"/>
              <a:gd name="connsiteY5" fmla="*/ 4643322 h 4778322"/>
              <a:gd name="connsiteX6" fmla="*/ 544621 w 9144000"/>
              <a:gd name="connsiteY6" fmla="*/ 4643322 h 4778322"/>
              <a:gd name="connsiteX7" fmla="*/ 513546 w 9144000"/>
              <a:gd name="connsiteY7" fmla="*/ 4643322 h 4778322"/>
              <a:gd name="connsiteX8" fmla="*/ 407 w 9144000"/>
              <a:gd name="connsiteY8" fmla="*/ 4643322 h 4778322"/>
              <a:gd name="connsiteX9" fmla="*/ 0 w 9144000"/>
              <a:gd name="connsiteY9" fmla="*/ 4643322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513546 w 9144000"/>
              <a:gd name="connsiteY6" fmla="*/ 4643322 h 4778322"/>
              <a:gd name="connsiteX7" fmla="*/ 407 w 9144000"/>
              <a:gd name="connsiteY7" fmla="*/ 4643322 h 4778322"/>
              <a:gd name="connsiteX8" fmla="*/ 0 w 9144000"/>
              <a:gd name="connsiteY8" fmla="*/ 4643322 h 4778322"/>
              <a:gd name="connsiteX9" fmla="*/ 0 w 9144000"/>
              <a:gd name="connsiteY9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407 w 9144000"/>
              <a:gd name="connsiteY6" fmla="*/ 4643322 h 4778322"/>
              <a:gd name="connsiteX7" fmla="*/ 0 w 9144000"/>
              <a:gd name="connsiteY7" fmla="*/ 4643322 h 4778322"/>
              <a:gd name="connsiteX8" fmla="*/ 0 w 9144000"/>
              <a:gd name="connsiteY8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407 w 9144000"/>
              <a:gd name="connsiteY5" fmla="*/ 4643322 h 4778322"/>
              <a:gd name="connsiteX6" fmla="*/ 0 w 9144000"/>
              <a:gd name="connsiteY6" fmla="*/ 4643322 h 4778322"/>
              <a:gd name="connsiteX7" fmla="*/ 0 w 9144000"/>
              <a:gd name="connsiteY7" fmla="*/ 0 h 477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778322">
                <a:moveTo>
                  <a:pt x="0" y="0"/>
                </a:moveTo>
                <a:lnTo>
                  <a:pt x="9144000" y="0"/>
                </a:lnTo>
                <a:lnTo>
                  <a:pt x="9144000" y="4778322"/>
                </a:lnTo>
                <a:lnTo>
                  <a:pt x="854908" y="4778322"/>
                </a:lnTo>
                <a:lnTo>
                  <a:pt x="946800" y="4643322"/>
                </a:lnTo>
                <a:lnTo>
                  <a:pt x="407" y="4643322"/>
                </a:lnTo>
                <a:lnTo>
                  <a:pt x="0" y="464332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72000">
            <a:noAutofit/>
          </a:bodyPr>
          <a:lstStyle>
            <a:lvl1pPr algn="ctr">
              <a:spcBef>
                <a:spcPts val="0"/>
              </a:spcBef>
              <a:defRPr sz="1200" b="0" baseline="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Durch klicken auf das </a:t>
            </a:r>
            <a:r>
              <a:rPr lang="de-DE" noProof="0" dirty="0" smtClean="0"/>
              <a:t>Symbol das </a:t>
            </a:r>
            <a:r>
              <a:rPr lang="de-DE" noProof="0" dirty="0"/>
              <a:t>gewünschte Bild </a:t>
            </a:r>
            <a:r>
              <a:rPr lang="de-DE" noProof="0" dirty="0" smtClean="0"/>
              <a:t>einfügen. Bitte nach Einfügen des Bildes das Bild in den Hintergrund legen.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04185" y="766547"/>
            <a:ext cx="3960000" cy="1477328"/>
          </a:xfrm>
        </p:spPr>
        <p:txBody>
          <a:bodyPr/>
          <a:lstStyle>
            <a:lvl1pPr>
              <a:spcBef>
                <a:spcPts val="0"/>
              </a:spcBef>
              <a:defRPr sz="3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PLATZHALTER FÜR EINE KURZE AUSSAGE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6205" y="4516438"/>
            <a:ext cx="4172055" cy="123111"/>
          </a:xfrm>
        </p:spPr>
        <p:txBody>
          <a:bodyPr tIns="0" bIns="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Quellenangabe Fotonachweis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39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Um das Hintergrundbild einzufügen, markieren Sie bitte den grauen</a:t>
            </a:r>
            <a:br>
              <a:rPr lang="de-DE" dirty="0" smtClean="0"/>
            </a:br>
            <a:r>
              <a:rPr lang="de-DE" dirty="0" smtClean="0"/>
              <a:t>Platzhalter und wählen dann ein Bild über den Reiter „Einfügen“, „Grafik“ </a:t>
            </a:r>
            <a:br>
              <a:rPr lang="de-DE" dirty="0" smtClean="0"/>
            </a:br>
            <a:r>
              <a:rPr lang="de-DE" dirty="0" smtClean="0"/>
              <a:t>aus. </a:t>
            </a:r>
            <a:r>
              <a:rPr lang="de-DE" noProof="0" dirty="0" smtClean="0"/>
              <a:t>Bitte nach Einfügen des Bildes das Bild in den Hintergrund legen.</a:t>
            </a:r>
            <a:endParaRPr lang="de-DE" dirty="0" smtClean="0"/>
          </a:p>
        </p:txBody>
      </p:sp>
      <p:sp>
        <p:nvSpPr>
          <p:cNvPr id="30" name="Rechteck 29"/>
          <p:cNvSpPr/>
          <p:nvPr userDrawn="1"/>
        </p:nvSpPr>
        <p:spPr>
          <a:xfrm>
            <a:off x="0" y="3715200"/>
            <a:ext cx="9144000" cy="1428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5961600" cy="37152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Platzhalter für eine kurze Aussage </a:t>
            </a:r>
            <a:endParaRPr lang="de-DE" dirty="0"/>
          </a:p>
        </p:txBody>
      </p:sp>
      <p:sp>
        <p:nvSpPr>
          <p:cNvPr id="32" name="Freihandform 31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Quellenangabe Fotonachweis</a:t>
            </a:r>
            <a:endParaRPr lang="en-GB" dirty="0"/>
          </a:p>
        </p:txBody>
      </p:sp>
      <p:pic>
        <p:nvPicPr>
          <p:cNvPr id="27" name="Grafik 26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0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nur_Hamburg_Log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ildplatzhalter 5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Um das Hintergrundbild einzufügen, markieren Sie </a:t>
            </a:r>
            <a:br>
              <a:rPr lang="de-DE" dirty="0" smtClean="0"/>
            </a:br>
            <a:r>
              <a:rPr lang="de-DE" dirty="0" smtClean="0"/>
              <a:t>bitte den grauen Platzhalter und wählen dann ein Bild </a:t>
            </a:r>
            <a:br>
              <a:rPr lang="de-DE" dirty="0" smtClean="0"/>
            </a:br>
            <a:r>
              <a:rPr lang="de-DE" dirty="0" smtClean="0"/>
              <a:t>über den Reiter „Einfügen“, „Grafik“ aus. </a:t>
            </a:r>
            <a:r>
              <a:rPr lang="de-DE" noProof="0" dirty="0" smtClean="0"/>
              <a:t>Bitte nach </a:t>
            </a:r>
            <a:br>
              <a:rPr lang="de-DE" noProof="0" dirty="0" smtClean="0"/>
            </a:br>
            <a:r>
              <a:rPr lang="de-DE" noProof="0" dirty="0" smtClean="0"/>
              <a:t>Einfügen des Bildes das Bild in den Hintergrund legen.</a:t>
            </a:r>
            <a:endParaRPr lang="de-DE" dirty="0" smtClean="0"/>
          </a:p>
        </p:txBody>
      </p:sp>
      <p:sp>
        <p:nvSpPr>
          <p:cNvPr id="29" name="Rechteck 28"/>
          <p:cNvSpPr/>
          <p:nvPr userDrawn="1"/>
        </p:nvSpPr>
        <p:spPr>
          <a:xfrm>
            <a:off x="0" y="3715200"/>
            <a:ext cx="9144000" cy="142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 29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531" y="1289606"/>
            <a:ext cx="7428619" cy="637849"/>
          </a:xfrm>
          <a:solidFill>
            <a:schemeClr val="bg1"/>
          </a:solidFill>
        </p:spPr>
        <p:txBody>
          <a:bodyPr wrap="none" lIns="72000" tIns="72000" rIns="72000" b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aseline="0"/>
            </a:lvl1pPr>
          </a:lstStyle>
          <a:p>
            <a:r>
              <a:rPr lang="de-DE" dirty="0" smtClean="0"/>
              <a:t>Titel durch Klicken </a:t>
            </a:r>
            <a:r>
              <a:rPr lang="de-DE" dirty="0"/>
              <a:t>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532" y="2821553"/>
            <a:ext cx="4021467" cy="453183"/>
          </a:xfrm>
          <a:solidFill>
            <a:schemeClr val="bg1"/>
          </a:solidFill>
        </p:spPr>
        <p:txBody>
          <a:bodyPr wrap="none" lIns="72000" tIns="72000" rIns="72000" bIns="72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</a:t>
            </a:r>
            <a:r>
              <a:rPr lang="de-DE" dirty="0"/>
              <a:t>bearbeiten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Quellenangabe Fotonachweis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9531" y="523632"/>
            <a:ext cx="7428619" cy="637849"/>
          </a:xfrm>
          <a:solidFill>
            <a:schemeClr val="bg1"/>
          </a:solidFill>
        </p:spPr>
        <p:txBody>
          <a:bodyPr wrap="none" lIns="72000" tIns="72000" rIns="72000" bIns="72000"/>
          <a:lstStyle>
            <a:lvl1pPr>
              <a:defRPr sz="3200" b="0" cap="all" baseline="0"/>
            </a:lvl1pPr>
          </a:lstStyle>
          <a:p>
            <a:pPr lvl="0"/>
            <a:r>
              <a:rPr lang="de-DE" dirty="0" smtClean="0"/>
              <a:t>Titel durch Klicken bearbeiten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531" y="2055580"/>
            <a:ext cx="7428619" cy="637849"/>
          </a:xfrm>
          <a:solidFill>
            <a:schemeClr val="bg1"/>
          </a:solidFill>
        </p:spPr>
        <p:txBody>
          <a:bodyPr wrap="none" lIns="72000" tIns="72000" rIns="72000" bIns="72000"/>
          <a:lstStyle>
            <a:lvl1pPr>
              <a:defRPr sz="3200" b="0" cap="all" baseline="0"/>
            </a:lvl1pPr>
          </a:lstStyle>
          <a:p>
            <a:pPr lvl="0"/>
            <a:r>
              <a:rPr lang="de-DE" dirty="0" smtClean="0"/>
              <a:t>Titel durch Klicken bearbeiten</a:t>
            </a:r>
            <a:endParaRPr lang="en-GB" dirty="0"/>
          </a:p>
        </p:txBody>
      </p:sp>
      <p:pic>
        <p:nvPicPr>
          <p:cNvPr id="28" name="Grafik 27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4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ildplatzhalter 5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Um das Hintergrundbild einzufügen, markieren Sie bitte den grauen</a:t>
            </a:r>
            <a:br>
              <a:rPr lang="de-DE" dirty="0" smtClean="0"/>
            </a:br>
            <a:r>
              <a:rPr lang="de-DE" dirty="0" smtClean="0"/>
              <a:t>Platzhalter und wählen dann ein Bild über den Reiter „Einfügen“, „Grafik“ </a:t>
            </a:r>
            <a:br>
              <a:rPr lang="de-DE" dirty="0" smtClean="0"/>
            </a:br>
            <a:r>
              <a:rPr lang="de-DE" dirty="0" smtClean="0"/>
              <a:t>aus. </a:t>
            </a:r>
            <a:r>
              <a:rPr lang="de-DE" noProof="0" dirty="0" smtClean="0"/>
              <a:t>Bitte nach Einfügen des Bildes das Bild in den Hintergrund legen.</a:t>
            </a:r>
            <a:endParaRPr lang="de-DE" dirty="0" smtClean="0"/>
          </a:p>
        </p:txBody>
      </p:sp>
      <p:sp>
        <p:nvSpPr>
          <p:cNvPr id="7" name="Rechteck 6"/>
          <p:cNvSpPr/>
          <p:nvPr userDrawn="1"/>
        </p:nvSpPr>
        <p:spPr>
          <a:xfrm>
            <a:off x="0" y="3715200"/>
            <a:ext cx="9144000" cy="142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platzhalter 5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5961600" cy="37152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359532" y="2067694"/>
            <a:ext cx="3456384" cy="923330"/>
          </a:xfrm>
        </p:spPr>
        <p:txBody>
          <a:bodyPr/>
          <a:lstStyle>
            <a:lvl1pPr marL="0" indent="0" algn="l"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4" name="Freihandform 53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Quellenangabe Fotonachweis</a:t>
            </a:r>
            <a:endParaRPr lang="en-GB" dirty="0"/>
          </a:p>
        </p:txBody>
      </p:sp>
      <p:pic>
        <p:nvPicPr>
          <p:cNvPr id="29" name="Grafik 28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nur_Hamburg_Log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ildplatzhalter 52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Um das Hintergrundbild einzufügen, markieren Sie </a:t>
            </a:r>
            <a:br>
              <a:rPr lang="de-DE" dirty="0" smtClean="0"/>
            </a:br>
            <a:r>
              <a:rPr lang="de-DE" dirty="0" smtClean="0"/>
              <a:t>bitte den grauen Platzhalter und wählen dann ein Bild </a:t>
            </a:r>
            <a:br>
              <a:rPr lang="de-DE" dirty="0" smtClean="0"/>
            </a:br>
            <a:r>
              <a:rPr lang="de-DE" dirty="0" smtClean="0"/>
              <a:t>über den Reiter „Einfügen“, „Grafik“ aus. </a:t>
            </a:r>
            <a:r>
              <a:rPr lang="de-DE" noProof="0" dirty="0" smtClean="0"/>
              <a:t>Bitte nach </a:t>
            </a:r>
            <a:br>
              <a:rPr lang="de-DE" noProof="0" dirty="0" smtClean="0"/>
            </a:br>
            <a:r>
              <a:rPr lang="de-DE" noProof="0" dirty="0" smtClean="0"/>
              <a:t>Einfügen des Bildes das Bild in den Hintergrund legen.</a:t>
            </a:r>
            <a:endParaRPr lang="de-DE" dirty="0" smtClean="0"/>
          </a:p>
        </p:txBody>
      </p:sp>
      <p:sp>
        <p:nvSpPr>
          <p:cNvPr id="29" name="Rechteck 28"/>
          <p:cNvSpPr/>
          <p:nvPr userDrawn="1"/>
        </p:nvSpPr>
        <p:spPr>
          <a:xfrm>
            <a:off x="0" y="3715200"/>
            <a:ext cx="9144000" cy="1428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0" name="Freihandform 29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531" y="1289606"/>
            <a:ext cx="7428619" cy="637849"/>
          </a:xfrm>
          <a:solidFill>
            <a:schemeClr val="bg1"/>
          </a:solidFill>
        </p:spPr>
        <p:txBody>
          <a:bodyPr wrap="none" lIns="72000" tIns="72000" rIns="72000" b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 baseline="0"/>
            </a:lvl1pPr>
          </a:lstStyle>
          <a:p>
            <a:r>
              <a:rPr lang="de-DE" dirty="0" smtClean="0"/>
              <a:t>Titel durch Klicken </a:t>
            </a:r>
            <a:r>
              <a:rPr lang="de-DE" dirty="0"/>
              <a:t>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532" y="2821553"/>
            <a:ext cx="4021467" cy="453183"/>
          </a:xfrm>
          <a:solidFill>
            <a:schemeClr val="bg1"/>
          </a:solidFill>
        </p:spPr>
        <p:txBody>
          <a:bodyPr wrap="none" lIns="72000" tIns="72000" rIns="72000" bIns="72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</a:t>
            </a:r>
            <a:r>
              <a:rPr lang="de-DE" dirty="0"/>
              <a:t>bearbeiten</a:t>
            </a:r>
            <a:endParaRPr lang="en-US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8775" y="4691340"/>
            <a:ext cx="4465638" cy="184666"/>
          </a:xfrm>
        </p:spPr>
        <p:txBody>
          <a:bodyPr/>
          <a:lstStyle>
            <a:lvl1pPr>
              <a:spcBef>
                <a:spcPts val="0"/>
              </a:spcBef>
              <a:defRPr sz="12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Datum  |  Ort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Quellenangabe Fotonachweis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9531" y="523632"/>
            <a:ext cx="7428619" cy="637849"/>
          </a:xfrm>
          <a:solidFill>
            <a:schemeClr val="bg1"/>
          </a:solidFill>
        </p:spPr>
        <p:txBody>
          <a:bodyPr wrap="none" lIns="72000" tIns="72000" rIns="72000" bIns="72000"/>
          <a:lstStyle>
            <a:lvl1pPr>
              <a:defRPr sz="3200" b="0" cap="all" baseline="0"/>
            </a:lvl1pPr>
          </a:lstStyle>
          <a:p>
            <a:pPr lvl="0"/>
            <a:r>
              <a:rPr lang="de-DE" dirty="0" smtClean="0"/>
              <a:t>Titel durch Klicken bearbeiten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59531" y="2055580"/>
            <a:ext cx="7428619" cy="637849"/>
          </a:xfrm>
          <a:solidFill>
            <a:schemeClr val="bg1"/>
          </a:solidFill>
        </p:spPr>
        <p:txBody>
          <a:bodyPr wrap="none" lIns="72000" tIns="72000" rIns="72000" bIns="72000"/>
          <a:lstStyle>
            <a:lvl1pPr>
              <a:defRPr sz="3200" b="0" cap="all" baseline="0"/>
            </a:lvl1pPr>
          </a:lstStyle>
          <a:p>
            <a:pPr lvl="0"/>
            <a:r>
              <a:rPr lang="de-DE" dirty="0" smtClean="0"/>
              <a:t>Titel durch Klicken bearbeiten</a:t>
            </a:r>
            <a:endParaRPr lang="en-GB" dirty="0"/>
          </a:p>
        </p:txBody>
      </p:sp>
      <p:pic>
        <p:nvPicPr>
          <p:cNvPr id="28" name="Grafik 27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206438"/>
            <a:ext cx="6906253" cy="400110"/>
          </a:xfrm>
        </p:spPr>
        <p:txBody>
          <a:bodyPr/>
          <a:lstStyle>
            <a:lvl1pPr>
              <a:spcBef>
                <a:spcPts val="0"/>
              </a:spcBef>
              <a:defRPr sz="2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979712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979712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979712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979712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979712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79712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447764" y="900448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447764" y="1361299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47764" y="1822150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447764" y="2283001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2447764" y="2743852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2447764" y="3204704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25" name="Freihandform 2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uppieren 26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28" name="Freihandform 2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9" name="Freihandform 2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0" name="Freihandform 2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1" name="Freihandform 3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Gruppieren 31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33" name="Freihandform 3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4" name="Freihandform 33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Gruppieren 34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36" name="Freihandform 35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7" name="Freihandform 36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40" name="Freihandform 39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pic>
        <p:nvPicPr>
          <p:cNvPr id="41" name="Grafik 40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t vielen 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206438"/>
            <a:ext cx="8526334" cy="400110"/>
          </a:xfrm>
        </p:spPr>
        <p:txBody>
          <a:bodyPr/>
          <a:lstStyle>
            <a:lvl1pPr>
              <a:spcBef>
                <a:spcPts val="0"/>
              </a:spcBef>
              <a:defRPr sz="2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9532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9532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9532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9532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532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59532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27584" y="900448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27584" y="1361299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27584" y="1822150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27584" y="2283001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27584" y="2743852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4" y="3204704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1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709910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07</a:t>
            </a:r>
            <a:endParaRPr lang="en-US" dirty="0"/>
          </a:p>
        </p:txBody>
      </p:sp>
      <p:sp>
        <p:nvSpPr>
          <p:cNvPr id="25" name="Textplatzhalter 1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09910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08</a:t>
            </a:r>
            <a:endParaRPr lang="en-US" dirty="0"/>
          </a:p>
        </p:txBody>
      </p:sp>
      <p:sp>
        <p:nvSpPr>
          <p:cNvPr id="26" name="Textplatzhalter 1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09910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09</a:t>
            </a:r>
            <a:endParaRPr lang="en-US" dirty="0"/>
          </a:p>
        </p:txBody>
      </p:sp>
      <p:sp>
        <p:nvSpPr>
          <p:cNvPr id="27" name="Textplatzhalter 1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709910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10</a:t>
            </a:r>
            <a:endParaRPr lang="en-US" dirty="0"/>
          </a:p>
        </p:txBody>
      </p:sp>
      <p:sp>
        <p:nvSpPr>
          <p:cNvPr id="28" name="Textplatzhalter 1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709910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11</a:t>
            </a:r>
            <a:endParaRPr lang="en-US" dirty="0"/>
          </a:p>
        </p:txBody>
      </p:sp>
      <p:sp>
        <p:nvSpPr>
          <p:cNvPr id="29" name="Textplatzhalter 1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4709910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12</a:t>
            </a:r>
            <a:endParaRPr lang="en-US" dirty="0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5177962" y="900448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5177962" y="1361299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2" name="Textplatzhalt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5177962" y="1822150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3" name="Textplatzhalt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5177962" y="2283001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5177962" y="2743852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5177962" y="3204704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36" name="Gruppieren 35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uppieren 38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40" name="Freihandform 39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1" name="Freihandform 40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2" name="Freihandform 41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3" name="Freihandform 42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uppieren 43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45" name="Freihandform 4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6" name="Freihandform 4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uppieren 46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48" name="Freihandform 4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9" name="Freihandform 4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0" name="Freihandform 4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1" name="Freihandform 5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52" name="Freihandform 51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pic>
        <p:nvPicPr>
          <p:cNvPr id="53" name="Grafik 52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3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904148" y="1138204"/>
            <a:ext cx="2981718" cy="2981718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1599642"/>
            <a:ext cx="5041317" cy="923330"/>
          </a:xfrm>
        </p:spPr>
        <p:txBody>
          <a:bodyPr anchor="ctr" anchorCtr="0"/>
          <a:lstStyle>
            <a:lvl1pPr>
              <a:spcBef>
                <a:spcPts val="0"/>
              </a:spcBef>
              <a:defRPr sz="30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1" name="Freihandform 10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7" name="Freihandform 26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28" name="Freihandform 27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pic>
        <p:nvPicPr>
          <p:cNvPr id="29" name="Grafik 28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0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 smtClean="0">
                <a:solidFill>
                  <a:srgbClr val="818181"/>
                </a:solidFill>
              </a:rPr>
              <a:t>www.mediaserver.hamburg.de / Maxim Schulz</a:t>
            </a:r>
          </a:p>
        </p:txBody>
      </p:sp>
    </p:spTree>
    <p:extLst>
      <p:ext uri="{BB962C8B-B14F-4D97-AF65-F5344CB8AC3E}">
        <p14:creationId xmlns:p14="http://schemas.microsoft.com/office/powerpoint/2010/main" val="268193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2">
    <p:bg bwMode="gray"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de-DE" dirty="0" smtClean="0">
                <a:solidFill>
                  <a:srgbClr val="818181"/>
                </a:solidFill>
              </a:rPr>
              <a:t>www.mediaserver.hamburg.de / Jörg Modrow</a:t>
            </a:r>
          </a:p>
        </p:txBody>
      </p:sp>
    </p:spTree>
    <p:extLst>
      <p:ext uri="{BB962C8B-B14F-4D97-AF65-F5344CB8AC3E}">
        <p14:creationId xmlns:p14="http://schemas.microsoft.com/office/powerpoint/2010/main" val="377856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3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00"/>
              </a:spcBef>
              <a:buClr>
                <a:srgbClr val="003063"/>
              </a:buClr>
              <a:buSzPct val="150000"/>
            </a:pPr>
            <a:r>
              <a:rPr lang="de-DE" dirty="0" smtClean="0">
                <a:solidFill>
                  <a:srgbClr val="818181"/>
                </a:solidFill>
              </a:rPr>
              <a:t>www.mediaserver.hamburg.de / Michael Zapf</a:t>
            </a:r>
          </a:p>
        </p:txBody>
      </p:sp>
    </p:spTree>
    <p:extLst>
      <p:ext uri="{BB962C8B-B14F-4D97-AF65-F5344CB8AC3E}">
        <p14:creationId xmlns:p14="http://schemas.microsoft.com/office/powerpoint/2010/main" val="18565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4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00"/>
              </a:spcBef>
              <a:buClr>
                <a:srgbClr val="003063"/>
              </a:buClr>
              <a:buSzPct val="150000"/>
            </a:pPr>
            <a:r>
              <a:rPr lang="de-DE" dirty="0" smtClean="0">
                <a:solidFill>
                  <a:srgbClr val="818181"/>
                </a:solidFill>
              </a:rPr>
              <a:t>www.mediaserver.hamburg.de / Datenland Architektursimulation / Erik Recke</a:t>
            </a:r>
          </a:p>
        </p:txBody>
      </p:sp>
    </p:spTree>
    <p:extLst>
      <p:ext uri="{BB962C8B-B14F-4D97-AF65-F5344CB8AC3E}">
        <p14:creationId xmlns:p14="http://schemas.microsoft.com/office/powerpoint/2010/main" val="380015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5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00"/>
              </a:spcBef>
              <a:buClr>
                <a:srgbClr val="003063"/>
              </a:buClr>
              <a:buSzPct val="150000"/>
            </a:pPr>
            <a:r>
              <a:rPr lang="de-DE" dirty="0" smtClean="0">
                <a:solidFill>
                  <a:srgbClr val="818181"/>
                </a:solidFill>
              </a:rPr>
              <a:t>www.mediaserver.hamburg.de / Andreas Vallbracht</a:t>
            </a:r>
          </a:p>
        </p:txBody>
      </p:sp>
    </p:spTree>
    <p:extLst>
      <p:ext uri="{BB962C8B-B14F-4D97-AF65-F5344CB8AC3E}">
        <p14:creationId xmlns:p14="http://schemas.microsoft.com/office/powerpoint/2010/main" val="254150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79612" y="206438"/>
            <a:ext cx="6906253" cy="400110"/>
          </a:xfrm>
        </p:spPr>
        <p:txBody>
          <a:bodyPr/>
          <a:lstStyle>
            <a:lvl1pPr>
              <a:spcBef>
                <a:spcPts val="0"/>
              </a:spcBef>
              <a:defRPr sz="2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979712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979712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979712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979712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979712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79712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2447764" y="900448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2447764" y="1361299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2447764" y="1822150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2447764" y="2283001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2447764" y="2743852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2447764" y="3204704"/>
            <a:ext cx="6438102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25" name="Freihandform 2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7" name="Gruppieren 26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28" name="Freihandform 2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Freihandform 2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ihandform 2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2" name="Gruppieren 31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33" name="Freihandform 3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5" name="Gruppieren 34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36" name="Freihandform 35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Freihandform 39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Grafik 40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 /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166812"/>
            <a:ext cx="4176712" cy="3349625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4176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7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/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11547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4176712" cy="3349625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2260" y="4393327"/>
            <a:ext cx="4176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40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ben / Text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2879330"/>
            <a:ext cx="8534400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8534400" cy="1548953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33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Text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4716463" y="1166812"/>
            <a:ext cx="4176712" cy="234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46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Bild +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11547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>
          <a:xfrm>
            <a:off x="358775" y="1166812"/>
            <a:ext cx="4176712" cy="2340000"/>
          </a:xfrm>
        </p:spPr>
        <p:txBody>
          <a:bodyPr tIns="36000">
            <a:noAutofit/>
          </a:bodyPr>
          <a:lstStyle>
            <a:lvl1pPr algn="ctr">
              <a:spcBef>
                <a:spcPts val="0"/>
              </a:spcBef>
              <a:defRPr sz="1050" b="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Durch klicken auf das Symbol </a:t>
            </a:r>
            <a:br>
              <a:rPr lang="de-DE" noProof="0"/>
            </a:br>
            <a:r>
              <a:rPr lang="de-DE" noProof="0"/>
              <a:t>das gewünschte Bild einfügen</a:t>
            </a:r>
          </a:p>
          <a:p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74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8534400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92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52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9144000" cy="4778322"/>
          </a:xfrm>
          <a:custGeom>
            <a:avLst/>
            <a:gdLst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95565 w 9144000"/>
              <a:gd name="connsiteY5" fmla="*/ 4643322 h 4778322"/>
              <a:gd name="connsiteX6" fmla="*/ 544621 w 9144000"/>
              <a:gd name="connsiteY6" fmla="*/ 4643322 h 4778322"/>
              <a:gd name="connsiteX7" fmla="*/ 513546 w 9144000"/>
              <a:gd name="connsiteY7" fmla="*/ 4643322 h 4778322"/>
              <a:gd name="connsiteX8" fmla="*/ 407 w 9144000"/>
              <a:gd name="connsiteY8" fmla="*/ 4643322 h 4778322"/>
              <a:gd name="connsiteX9" fmla="*/ 0 w 9144000"/>
              <a:gd name="connsiteY9" fmla="*/ 4643322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513546 w 9144000"/>
              <a:gd name="connsiteY6" fmla="*/ 4643322 h 4778322"/>
              <a:gd name="connsiteX7" fmla="*/ 407 w 9144000"/>
              <a:gd name="connsiteY7" fmla="*/ 4643322 h 4778322"/>
              <a:gd name="connsiteX8" fmla="*/ 0 w 9144000"/>
              <a:gd name="connsiteY8" fmla="*/ 4643322 h 4778322"/>
              <a:gd name="connsiteX9" fmla="*/ 0 w 9144000"/>
              <a:gd name="connsiteY9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544621 w 9144000"/>
              <a:gd name="connsiteY5" fmla="*/ 4643322 h 4778322"/>
              <a:gd name="connsiteX6" fmla="*/ 407 w 9144000"/>
              <a:gd name="connsiteY6" fmla="*/ 4643322 h 4778322"/>
              <a:gd name="connsiteX7" fmla="*/ 0 w 9144000"/>
              <a:gd name="connsiteY7" fmla="*/ 4643322 h 4778322"/>
              <a:gd name="connsiteX8" fmla="*/ 0 w 9144000"/>
              <a:gd name="connsiteY8" fmla="*/ 0 h 4778322"/>
              <a:gd name="connsiteX0" fmla="*/ 0 w 9144000"/>
              <a:gd name="connsiteY0" fmla="*/ 0 h 4778322"/>
              <a:gd name="connsiteX1" fmla="*/ 9144000 w 9144000"/>
              <a:gd name="connsiteY1" fmla="*/ 0 h 4778322"/>
              <a:gd name="connsiteX2" fmla="*/ 9144000 w 9144000"/>
              <a:gd name="connsiteY2" fmla="*/ 4778322 h 4778322"/>
              <a:gd name="connsiteX3" fmla="*/ 854908 w 9144000"/>
              <a:gd name="connsiteY3" fmla="*/ 4778322 h 4778322"/>
              <a:gd name="connsiteX4" fmla="*/ 946800 w 9144000"/>
              <a:gd name="connsiteY4" fmla="*/ 4643322 h 4778322"/>
              <a:gd name="connsiteX5" fmla="*/ 407 w 9144000"/>
              <a:gd name="connsiteY5" fmla="*/ 4643322 h 4778322"/>
              <a:gd name="connsiteX6" fmla="*/ 0 w 9144000"/>
              <a:gd name="connsiteY6" fmla="*/ 4643322 h 4778322"/>
              <a:gd name="connsiteX7" fmla="*/ 0 w 9144000"/>
              <a:gd name="connsiteY7" fmla="*/ 0 h 477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778322">
                <a:moveTo>
                  <a:pt x="0" y="0"/>
                </a:moveTo>
                <a:lnTo>
                  <a:pt x="9144000" y="0"/>
                </a:lnTo>
                <a:lnTo>
                  <a:pt x="9144000" y="4778322"/>
                </a:lnTo>
                <a:lnTo>
                  <a:pt x="854908" y="4778322"/>
                </a:lnTo>
                <a:lnTo>
                  <a:pt x="946800" y="4643322"/>
                </a:lnTo>
                <a:lnTo>
                  <a:pt x="407" y="4643322"/>
                </a:lnTo>
                <a:lnTo>
                  <a:pt x="0" y="464332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tIns="72000">
            <a:noAutofit/>
          </a:bodyPr>
          <a:lstStyle>
            <a:lvl1pPr algn="ctr">
              <a:spcBef>
                <a:spcPts val="0"/>
              </a:spcBef>
              <a:defRPr sz="1200" b="0" baseline="0">
                <a:solidFill>
                  <a:schemeClr val="accent1"/>
                </a:solidFill>
              </a:defRPr>
            </a:lvl1pPr>
          </a:lstStyle>
          <a:p>
            <a:r>
              <a:rPr lang="de-DE" noProof="0" dirty="0"/>
              <a:t>Durch klicken auf das </a:t>
            </a:r>
            <a:r>
              <a:rPr lang="de-DE" noProof="0" dirty="0" smtClean="0"/>
              <a:t>Symbol das </a:t>
            </a:r>
            <a:r>
              <a:rPr lang="de-DE" noProof="0" dirty="0"/>
              <a:t>gewünschte Bild </a:t>
            </a:r>
            <a:r>
              <a:rPr lang="de-DE" noProof="0" dirty="0" smtClean="0"/>
              <a:t>einfügen. Bitte nach Einfügen des Bildes das Bild in den Hintergrund legen.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04185" y="766547"/>
            <a:ext cx="3960000" cy="1477328"/>
          </a:xfrm>
        </p:spPr>
        <p:txBody>
          <a:bodyPr/>
          <a:lstStyle>
            <a:lvl1pPr>
              <a:spcBef>
                <a:spcPts val="0"/>
              </a:spcBef>
              <a:defRPr sz="3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PLATZHALTER FÜR EINE KURZE AUSSAGE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>
              <a:solidFill>
                <a:srgbClr val="003063"/>
              </a:solidFill>
            </a:endParaRP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6205" y="4516438"/>
            <a:ext cx="4172055" cy="123111"/>
          </a:xfrm>
        </p:spPr>
        <p:txBody>
          <a:bodyPr tIns="0" bIns="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Quellenangabe Fotonachweis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31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9144000" cy="3715200"/>
          </a:xfrm>
          <a:custGeom>
            <a:avLst/>
            <a:gdLst>
              <a:gd name="connsiteX0" fmla="*/ 0 w 9144000"/>
              <a:gd name="connsiteY0" fmla="*/ 0 h 3715200"/>
              <a:gd name="connsiteX1" fmla="*/ 9144000 w 9144000"/>
              <a:gd name="connsiteY1" fmla="*/ 0 h 3715200"/>
              <a:gd name="connsiteX2" fmla="*/ 9144000 w 9144000"/>
              <a:gd name="connsiteY2" fmla="*/ 3715200 h 3715200"/>
              <a:gd name="connsiteX3" fmla="*/ 5935980 w 9144000"/>
              <a:gd name="connsiteY3" fmla="*/ 3715200 h 3715200"/>
              <a:gd name="connsiteX4" fmla="*/ 5164968 w 9144000"/>
              <a:gd name="connsiteY4" fmla="*/ 3715200 h 3715200"/>
              <a:gd name="connsiteX5" fmla="*/ 1624358 w 9144000"/>
              <a:gd name="connsiteY5" fmla="*/ 3715200 h 3715200"/>
              <a:gd name="connsiteX6" fmla="*/ 1624358 w 9144000"/>
              <a:gd name="connsiteY6" fmla="*/ 3715200 h 3715200"/>
              <a:gd name="connsiteX7" fmla="*/ 1784351 w 9144000"/>
              <a:gd name="connsiteY7" fmla="*/ 3480152 h 3715200"/>
              <a:gd name="connsiteX8" fmla="*/ 1152128 w 9144000"/>
              <a:gd name="connsiteY8" fmla="*/ 3480152 h 3715200"/>
              <a:gd name="connsiteX9" fmla="*/ 1060429 w 9144000"/>
              <a:gd name="connsiteY9" fmla="*/ 3480152 h 3715200"/>
              <a:gd name="connsiteX10" fmla="*/ 1004494 w 9144000"/>
              <a:gd name="connsiteY10" fmla="*/ 3480152 h 3715200"/>
              <a:gd name="connsiteX11" fmla="*/ 80844 w 9144000"/>
              <a:gd name="connsiteY11" fmla="*/ 3480152 h 3715200"/>
              <a:gd name="connsiteX12" fmla="*/ 0 w 9144000"/>
              <a:gd name="connsiteY12" fmla="*/ 3480152 h 3715200"/>
              <a:gd name="connsiteX13" fmla="*/ 0 w 9144000"/>
              <a:gd name="connsiteY13" fmla="*/ 3473421 h 3715200"/>
              <a:gd name="connsiteX14" fmla="*/ 0 w 9144000"/>
              <a:gd name="connsiteY14" fmla="*/ 2689257 h 3715200"/>
              <a:gd name="connsiteX15" fmla="*/ 0 w 9144000"/>
              <a:gd name="connsiteY15" fmla="*/ 225978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44000" h="3715200">
                <a:moveTo>
                  <a:pt x="0" y="0"/>
                </a:moveTo>
                <a:lnTo>
                  <a:pt x="9144000" y="0"/>
                </a:lnTo>
                <a:lnTo>
                  <a:pt x="9144000" y="3715200"/>
                </a:lnTo>
                <a:lnTo>
                  <a:pt x="5935980" y="3715200"/>
                </a:lnTo>
                <a:lnTo>
                  <a:pt x="5164968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2689257"/>
                </a:lnTo>
                <a:lnTo>
                  <a:pt x="0" y="225978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72000" tIns="72000" rIns="252000" bIns="216000" anchor="b">
            <a:noAutofit/>
          </a:bodyPr>
          <a:lstStyle>
            <a:lvl1pPr algn="r">
              <a:spcBef>
                <a:spcPts val="0"/>
              </a:spcBef>
              <a:defRPr sz="1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Um das Hintergrundbild einzufügen, markieren Sie bitte den grauen</a:t>
            </a:r>
            <a:br>
              <a:rPr lang="de-DE" dirty="0" smtClean="0"/>
            </a:br>
            <a:r>
              <a:rPr lang="de-DE" dirty="0" smtClean="0"/>
              <a:t>Platzhalter und wählen dann ein Bild über den Reiter „Einfügen“, „Grafik“ </a:t>
            </a:r>
            <a:br>
              <a:rPr lang="de-DE" dirty="0" smtClean="0"/>
            </a:br>
            <a:r>
              <a:rPr lang="de-DE" dirty="0" smtClean="0"/>
              <a:t>aus. </a:t>
            </a:r>
            <a:r>
              <a:rPr lang="de-DE" noProof="0" dirty="0" smtClean="0"/>
              <a:t>Bitte nach Einfügen des Bildes das Bild in den Hintergrund legen.</a:t>
            </a:r>
            <a:endParaRPr lang="de-DE" dirty="0" smtClean="0"/>
          </a:p>
        </p:txBody>
      </p:sp>
      <p:sp>
        <p:nvSpPr>
          <p:cNvPr id="30" name="Rechteck 29"/>
          <p:cNvSpPr/>
          <p:nvPr userDrawn="1"/>
        </p:nvSpPr>
        <p:spPr>
          <a:xfrm>
            <a:off x="0" y="3715200"/>
            <a:ext cx="9144000" cy="14282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0"/>
            <a:ext cx="5961600" cy="3715200"/>
          </a:xfrm>
          <a:custGeom>
            <a:avLst/>
            <a:gdLst>
              <a:gd name="connsiteX0" fmla="*/ 0 w 5961600"/>
              <a:gd name="connsiteY0" fmla="*/ 0 h 3715200"/>
              <a:gd name="connsiteX1" fmla="*/ 5961600 w 5961600"/>
              <a:gd name="connsiteY1" fmla="*/ 0 h 3715200"/>
              <a:gd name="connsiteX2" fmla="*/ 3805736 w 5961600"/>
              <a:gd name="connsiteY2" fmla="*/ 3170662 h 3715200"/>
              <a:gd name="connsiteX3" fmla="*/ 2852125 w 5961600"/>
              <a:gd name="connsiteY3" fmla="*/ 3715200 h 3715200"/>
              <a:gd name="connsiteX4" fmla="*/ 2346960 w 5961600"/>
              <a:gd name="connsiteY4" fmla="*/ 3715200 h 3715200"/>
              <a:gd name="connsiteX5" fmla="*/ 2301240 w 5961600"/>
              <a:gd name="connsiteY5" fmla="*/ 3715200 h 3715200"/>
              <a:gd name="connsiteX6" fmla="*/ 1624358 w 5961600"/>
              <a:gd name="connsiteY6" fmla="*/ 3715200 h 3715200"/>
              <a:gd name="connsiteX7" fmla="*/ 1624358 w 5961600"/>
              <a:gd name="connsiteY7" fmla="*/ 3715200 h 3715200"/>
              <a:gd name="connsiteX8" fmla="*/ 1784351 w 5961600"/>
              <a:gd name="connsiteY8" fmla="*/ 3480152 h 3715200"/>
              <a:gd name="connsiteX9" fmla="*/ 1152128 w 5961600"/>
              <a:gd name="connsiteY9" fmla="*/ 3480152 h 3715200"/>
              <a:gd name="connsiteX10" fmla="*/ 1060429 w 5961600"/>
              <a:gd name="connsiteY10" fmla="*/ 3480152 h 3715200"/>
              <a:gd name="connsiteX11" fmla="*/ 1004494 w 5961600"/>
              <a:gd name="connsiteY11" fmla="*/ 3480152 h 3715200"/>
              <a:gd name="connsiteX12" fmla="*/ 80844 w 5961600"/>
              <a:gd name="connsiteY12" fmla="*/ 3480152 h 3715200"/>
              <a:gd name="connsiteX13" fmla="*/ 0 w 5961600"/>
              <a:gd name="connsiteY13" fmla="*/ 3480152 h 3715200"/>
              <a:gd name="connsiteX14" fmla="*/ 0 w 5961600"/>
              <a:gd name="connsiteY14" fmla="*/ 3473421 h 3715200"/>
              <a:gd name="connsiteX15" fmla="*/ 0 w 5961600"/>
              <a:gd name="connsiteY15" fmla="*/ 3428384 h 3715200"/>
              <a:gd name="connsiteX16" fmla="*/ 0 w 5961600"/>
              <a:gd name="connsiteY16" fmla="*/ 2922720 h 37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61600" h="3715200">
                <a:moveTo>
                  <a:pt x="0" y="0"/>
                </a:moveTo>
                <a:lnTo>
                  <a:pt x="5961600" y="0"/>
                </a:lnTo>
                <a:lnTo>
                  <a:pt x="3805736" y="3170662"/>
                </a:lnTo>
                <a:cubicBezTo>
                  <a:pt x="3551366" y="3526776"/>
                  <a:pt x="3192220" y="3711464"/>
                  <a:pt x="2852125" y="3715200"/>
                </a:cubicBezTo>
                <a:lnTo>
                  <a:pt x="2346960" y="3715200"/>
                </a:lnTo>
                <a:lnTo>
                  <a:pt x="2301240" y="3715200"/>
                </a:lnTo>
                <a:lnTo>
                  <a:pt x="1624358" y="3715200"/>
                </a:lnTo>
                <a:lnTo>
                  <a:pt x="1624358" y="3715200"/>
                </a:lnTo>
                <a:lnTo>
                  <a:pt x="1784351" y="3480152"/>
                </a:lnTo>
                <a:lnTo>
                  <a:pt x="1152128" y="3480152"/>
                </a:lnTo>
                <a:lnTo>
                  <a:pt x="1060429" y="3480152"/>
                </a:lnTo>
                <a:lnTo>
                  <a:pt x="1004494" y="3480152"/>
                </a:lnTo>
                <a:lnTo>
                  <a:pt x="80844" y="3480152"/>
                </a:lnTo>
                <a:lnTo>
                  <a:pt x="0" y="3480152"/>
                </a:lnTo>
                <a:lnTo>
                  <a:pt x="0" y="3473421"/>
                </a:lnTo>
                <a:lnTo>
                  <a:pt x="0" y="3428384"/>
                </a:lnTo>
                <a:lnTo>
                  <a:pt x="0" y="292272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</p:spPr>
        <p:txBody>
          <a:bodyPr wrap="square" lIns="360000" tIns="518400" rIns="1152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200" b="0" kern="120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 smtClean="0"/>
              <a:t>Platzhalter für eine kurze Aussage </a:t>
            </a:r>
            <a:endParaRPr lang="de-DE" dirty="0"/>
          </a:p>
        </p:txBody>
      </p:sp>
      <p:sp>
        <p:nvSpPr>
          <p:cNvPr id="32" name="Freihandform 31"/>
          <p:cNvSpPr>
            <a:spLocks noChangeAspect="1"/>
          </p:cNvSpPr>
          <p:nvPr userDrawn="1"/>
        </p:nvSpPr>
        <p:spPr bwMode="gray">
          <a:xfrm>
            <a:off x="0" y="3480152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2" name="Freihandform 11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13810" y="3525428"/>
            <a:ext cx="4172056" cy="195814"/>
          </a:xfrm>
        </p:spPr>
        <p:txBody>
          <a:bodyPr tIns="36000" rIns="0" bIns="36000"/>
          <a:lstStyle>
            <a:lvl1pPr algn="r"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Quellenangabe Fotonachweis</a:t>
            </a:r>
            <a:endParaRPr lang="en-GB" dirty="0"/>
          </a:p>
        </p:txBody>
      </p:sp>
      <p:pic>
        <p:nvPicPr>
          <p:cNvPr id="27" name="Grafik 26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t vielen 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59532" y="206438"/>
            <a:ext cx="8526334" cy="400110"/>
          </a:xfrm>
        </p:spPr>
        <p:txBody>
          <a:bodyPr/>
          <a:lstStyle>
            <a:lvl1pPr>
              <a:spcBef>
                <a:spcPts val="0"/>
              </a:spcBef>
              <a:defRPr sz="2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9532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9532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02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9532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03</a:t>
            </a:r>
            <a:endParaRPr lang="en-US" dirty="0"/>
          </a:p>
        </p:txBody>
      </p:sp>
      <p:sp>
        <p:nvSpPr>
          <p:cNvPr id="15" name="Textplatzhalter 1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9532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04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9532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05</a:t>
            </a:r>
            <a:endParaRPr lang="en-US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59532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06</a:t>
            </a:r>
            <a:endParaRPr lang="en-US" dirty="0"/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827584" y="900448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827584" y="1361299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827584" y="1822150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827584" y="2283001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827584" y="2743852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827584" y="3204704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17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709910" y="843558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07</a:t>
            </a:r>
            <a:endParaRPr lang="en-US" dirty="0"/>
          </a:p>
        </p:txBody>
      </p:sp>
      <p:sp>
        <p:nvSpPr>
          <p:cNvPr id="25" name="Textplatzhalter 1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09910" y="1304409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08</a:t>
            </a:r>
            <a:endParaRPr lang="en-US" dirty="0"/>
          </a:p>
        </p:txBody>
      </p:sp>
      <p:sp>
        <p:nvSpPr>
          <p:cNvPr id="26" name="Textplatzhalter 1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09910" y="1765260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09</a:t>
            </a:r>
            <a:endParaRPr lang="en-US" dirty="0"/>
          </a:p>
        </p:txBody>
      </p:sp>
      <p:sp>
        <p:nvSpPr>
          <p:cNvPr id="27" name="Textplatzhalter 17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709910" y="2226111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10</a:t>
            </a:r>
            <a:endParaRPr lang="en-US" dirty="0"/>
          </a:p>
        </p:txBody>
      </p:sp>
      <p:sp>
        <p:nvSpPr>
          <p:cNvPr id="28" name="Textplatzhalter 17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709910" y="2686962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11</a:t>
            </a:r>
            <a:endParaRPr lang="en-US" dirty="0"/>
          </a:p>
        </p:txBody>
      </p:sp>
      <p:sp>
        <p:nvSpPr>
          <p:cNvPr id="29" name="Textplatzhalter 17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4709910" y="3147814"/>
            <a:ext cx="360000" cy="360000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12</a:t>
            </a:r>
            <a:endParaRPr lang="en-US" dirty="0"/>
          </a:p>
        </p:txBody>
      </p:sp>
      <p:sp>
        <p:nvSpPr>
          <p:cNvPr id="30" name="Textplatzhalt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5177962" y="900448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1" name="Textplatzhalter 10"/>
          <p:cNvSpPr>
            <a:spLocks noGrp="1"/>
          </p:cNvSpPr>
          <p:nvPr>
            <p:ph type="body" sz="quarter" idx="36" hasCustomPrompt="1"/>
          </p:nvPr>
        </p:nvSpPr>
        <p:spPr>
          <a:xfrm>
            <a:off x="5177962" y="1361299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2" name="Textplatzhalter 10"/>
          <p:cNvSpPr>
            <a:spLocks noGrp="1"/>
          </p:cNvSpPr>
          <p:nvPr>
            <p:ph type="body" sz="quarter" idx="37" hasCustomPrompt="1"/>
          </p:nvPr>
        </p:nvSpPr>
        <p:spPr>
          <a:xfrm>
            <a:off x="5177962" y="1822150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3" name="Textplatzhalter 10"/>
          <p:cNvSpPr>
            <a:spLocks noGrp="1"/>
          </p:cNvSpPr>
          <p:nvPr>
            <p:ph type="body" sz="quarter" idx="38" hasCustomPrompt="1"/>
          </p:nvPr>
        </p:nvSpPr>
        <p:spPr>
          <a:xfrm>
            <a:off x="5177962" y="2283001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4" name="Textplatzhalter 10"/>
          <p:cNvSpPr>
            <a:spLocks noGrp="1"/>
          </p:cNvSpPr>
          <p:nvPr>
            <p:ph type="body" sz="quarter" idx="39" hasCustomPrompt="1"/>
          </p:nvPr>
        </p:nvSpPr>
        <p:spPr>
          <a:xfrm>
            <a:off x="5177962" y="2743852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35" name="Textplatzhalter 10"/>
          <p:cNvSpPr>
            <a:spLocks noGrp="1"/>
          </p:cNvSpPr>
          <p:nvPr>
            <p:ph type="body" sz="quarter" idx="40" hasCustomPrompt="1"/>
          </p:nvPr>
        </p:nvSpPr>
        <p:spPr>
          <a:xfrm>
            <a:off x="5177962" y="3204704"/>
            <a:ext cx="3707904" cy="246221"/>
          </a:xfrm>
        </p:spPr>
        <p:txBody>
          <a:bodyPr anchor="ctr" anchorCtr="0"/>
          <a:lstStyle>
            <a:lvl1pPr>
              <a:spcBef>
                <a:spcPts val="0"/>
              </a:spcBef>
              <a:defRPr sz="1600" b="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36" name="Gruppieren 35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40" name="Freihandform 39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Freihandform 41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4" name="Gruppieren 43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45" name="Freihandform 44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Freihandform 45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7" name="Gruppieren 46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48" name="Freihandform 47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 48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 49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Freihandform 50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2" name="Freihandform 51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Grafik 52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7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996188"/>
            <a:ext cx="9144000" cy="1147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904148" y="1138204"/>
            <a:ext cx="2981718" cy="2981718"/>
          </a:xfrm>
          <a:prstGeom prst="ellipse">
            <a:avLst/>
          </a:prstGeom>
          <a:solidFill>
            <a:schemeClr val="accent6"/>
          </a:solidFill>
        </p:spPr>
        <p:txBody>
          <a:bodyPr wrap="none" anchor="ctr" anchorCtr="0">
            <a:noAutofit/>
          </a:bodyPr>
          <a:lstStyle>
            <a:lvl1pPr algn="ctr">
              <a:spcBef>
                <a:spcPts val="0"/>
              </a:spcBef>
              <a:defRPr sz="16600" cap="none" baseline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01</a:t>
            </a:r>
            <a:endParaRPr lang="en-US" dirty="0"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1599642"/>
            <a:ext cx="5041317" cy="923330"/>
          </a:xfrm>
        </p:spPr>
        <p:txBody>
          <a:bodyPr anchor="ctr" anchorCtr="0"/>
          <a:lstStyle>
            <a:lvl1pPr>
              <a:spcBef>
                <a:spcPts val="0"/>
              </a:spcBef>
              <a:defRPr sz="30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Platzhalter für einen </a:t>
            </a:r>
            <a:r>
              <a:rPr lang="de-DE" dirty="0" err="1"/>
              <a:t>Agendapunkt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1" name="Freihandform 10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reihandform 12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uppieren 13"/>
          <p:cNvGrpSpPr/>
          <p:nvPr userDrawn="1"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15" name="Freihandform 14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 15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 16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 17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 userDrawn="1"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20" name="Freihandform 19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2" name="Gruppieren 21"/>
          <p:cNvGrpSpPr/>
          <p:nvPr userDrawn="1"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23" name="Freihandform 22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Freihandform 25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Freihandform 26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Freihandform 27"/>
          <p:cNvSpPr>
            <a:spLocks noChangeAspect="1"/>
          </p:cNvSpPr>
          <p:nvPr userDrawn="1"/>
        </p:nvSpPr>
        <p:spPr bwMode="gray">
          <a:xfrm>
            <a:off x="0" y="3746837"/>
            <a:ext cx="1784351" cy="486000"/>
          </a:xfrm>
          <a:custGeom>
            <a:avLst/>
            <a:gdLst/>
            <a:ahLst/>
            <a:cxnLst/>
            <a:rect l="l" t="t" r="r" b="b"/>
            <a:pathLst>
              <a:path w="1784351" h="486000">
                <a:moveTo>
                  <a:pt x="0" y="0"/>
                </a:moveTo>
                <a:lnTo>
                  <a:pt x="80844" y="0"/>
                </a:lnTo>
                <a:lnTo>
                  <a:pt x="1004494" y="0"/>
                </a:lnTo>
                <a:lnTo>
                  <a:pt x="1060429" y="0"/>
                </a:lnTo>
                <a:lnTo>
                  <a:pt x="1152128" y="0"/>
                </a:lnTo>
                <a:lnTo>
                  <a:pt x="1784351" y="0"/>
                </a:lnTo>
                <a:lnTo>
                  <a:pt x="1503348" y="412825"/>
                </a:lnTo>
                <a:cubicBezTo>
                  <a:pt x="1472029" y="455546"/>
                  <a:pt x="1434432" y="484128"/>
                  <a:pt x="1374857" y="486000"/>
                </a:cubicBezTo>
                <a:lnTo>
                  <a:pt x="1152128" y="486000"/>
                </a:lnTo>
                <a:lnTo>
                  <a:pt x="1060429" y="486000"/>
                </a:lnTo>
                <a:lnTo>
                  <a:pt x="1004494" y="486000"/>
                </a:lnTo>
                <a:lnTo>
                  <a:pt x="80844" y="486000"/>
                </a:lnTo>
                <a:lnTo>
                  <a:pt x="0" y="486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fik 28" descr="L-IH_2Z_4c_negativ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520" y="4366173"/>
            <a:ext cx="1431922" cy="5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1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1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de-DE" dirty="0" smtClean="0">
                <a:solidFill>
                  <a:schemeClr val="accent5"/>
                </a:solidFill>
              </a:rPr>
              <a:t>www.mediaserver.hamburg.de / Maxim Schulz</a:t>
            </a:r>
          </a:p>
        </p:txBody>
      </p:sp>
    </p:spTree>
    <p:extLst>
      <p:ext uri="{BB962C8B-B14F-4D97-AF65-F5344CB8AC3E}">
        <p14:creationId xmlns:p14="http://schemas.microsoft.com/office/powerpoint/2010/main" val="4040076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2">
    <p:bg bwMode="gray"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de-DE" dirty="0" smtClean="0">
                <a:solidFill>
                  <a:schemeClr val="accent5"/>
                </a:solidFill>
              </a:rPr>
              <a:t>www.mediaserver.hamburg.de / Jörg Modrow</a:t>
            </a:r>
          </a:p>
        </p:txBody>
      </p:sp>
    </p:spTree>
    <p:extLst>
      <p:ext uri="{BB962C8B-B14F-4D97-AF65-F5344CB8AC3E}">
        <p14:creationId xmlns:p14="http://schemas.microsoft.com/office/powerpoint/2010/main" val="142872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3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800" dirty="0" smtClean="0">
                <a:solidFill>
                  <a:schemeClr val="accent5"/>
                </a:solidFill>
              </a:rPr>
              <a:t>www.mediaserver.hamburg.de / Michael Zapf</a:t>
            </a:r>
          </a:p>
        </p:txBody>
      </p:sp>
    </p:spTree>
    <p:extLst>
      <p:ext uri="{BB962C8B-B14F-4D97-AF65-F5344CB8AC3E}">
        <p14:creationId xmlns:p14="http://schemas.microsoft.com/office/powerpoint/2010/main" val="1854757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_04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de-DE" noProof="0" smtClean="0"/>
              <a:t>Platzhalter für den Präsentationstitel</a:t>
            </a:r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58775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4716462" y="1110450"/>
            <a:ext cx="4176713" cy="13747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4393327"/>
            <a:ext cx="8532000" cy="123111"/>
          </a:xfrm>
        </p:spPr>
        <p:txBody>
          <a:bodyPr anchor="b"/>
          <a:lstStyle>
            <a:lvl1pPr>
              <a:defRPr sz="800" b="0"/>
            </a:lvl1pPr>
          </a:lstStyle>
          <a:p>
            <a:pPr lvl="0"/>
            <a:r>
              <a:rPr lang="de-DE" dirty="0" smtClean="0"/>
              <a:t>Hier kann bei Bedarf eine Quelle eingefügt werden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4716462" y="4516438"/>
            <a:ext cx="4176000" cy="1231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 algn="r">
              <a:spcBef>
                <a:spcPts val="1200"/>
              </a:spcBef>
              <a:buFont typeface="Arial" pitchFamily="34" charset="0"/>
              <a:buNone/>
              <a:defRPr sz="800" b="0" cap="none" baseline="0">
                <a:solidFill>
                  <a:schemeClr val="bg2"/>
                </a:solidFill>
              </a:defRPr>
            </a:lvl1pPr>
            <a:lvl2pPr marL="0" indent="0">
              <a:spcBef>
                <a:spcPts val="800"/>
              </a:spcBef>
              <a:buFont typeface="Arial" pitchFamily="34" charset="0"/>
              <a:buNone/>
              <a:defRPr sz="1600">
                <a:solidFill>
                  <a:schemeClr val="accent1"/>
                </a:solidFill>
              </a:defRPr>
            </a:lvl2pPr>
            <a:lvl3pPr marL="269875" indent="-269875">
              <a:spcBef>
                <a:spcPts val="4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538163" indent="-268288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808038" indent="-269875">
              <a:spcBef>
                <a:spcPts val="2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800" dirty="0" smtClean="0">
                <a:solidFill>
                  <a:schemeClr val="accent5"/>
                </a:solidFill>
              </a:rPr>
              <a:t>www.mediaserver.hamburg.de / Datenland Architektursimulation / Erik Recke</a:t>
            </a:r>
          </a:p>
        </p:txBody>
      </p:sp>
    </p:spTree>
    <p:extLst>
      <p:ext uri="{BB962C8B-B14F-4D97-AF65-F5344CB8AC3E}">
        <p14:creationId xmlns:p14="http://schemas.microsoft.com/office/powerpoint/2010/main" val="74656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25" name="Rechteck 24"/>
          <p:cNvSpPr/>
          <p:nvPr/>
        </p:nvSpPr>
        <p:spPr>
          <a:xfrm>
            <a:off x="0" y="4778322"/>
            <a:ext cx="9144000" cy="3651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58775" y="279134"/>
            <a:ext cx="8529485" cy="7201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58775" y="1110450"/>
            <a:ext cx="8529485" cy="137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103140" y="4667572"/>
            <a:ext cx="1926000" cy="218473"/>
          </a:xfrm>
          <a:prstGeom prst="rect">
            <a:avLst/>
          </a:prstGeom>
          <a:solidFill>
            <a:schemeClr val="bg2"/>
          </a:solidFill>
        </p:spPr>
        <p:txBody>
          <a:bodyPr vert="horz" wrap="none" lIns="36000" tIns="39600" rIns="36000" bIns="39600" rtlCol="0" anchor="ctr">
            <a:noAutofit/>
          </a:bodyPr>
          <a:lstStyle>
            <a:lvl1pPr algn="l">
              <a:defRPr sz="90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Platzhalter für den Präsentationstitel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Seite </a:t>
            </a:r>
            <a:fld id="{7035D381-67B0-48C1-98E1-720E08ACEF49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3" name="Freihandform 1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 1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21" name="Freihandform 20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reihandform 21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reihandform 22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34" name="Freihandform 33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reihandform 39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8" name="Freihandform 27"/>
          <p:cNvSpPr>
            <a:spLocks noChangeAspect="1"/>
          </p:cNvSpPr>
          <p:nvPr/>
        </p:nvSpPr>
        <p:spPr bwMode="gray">
          <a:xfrm>
            <a:off x="0" y="4643322"/>
            <a:ext cx="946800" cy="270000"/>
          </a:xfrm>
          <a:custGeom>
            <a:avLst/>
            <a:gdLst/>
            <a:ahLst/>
            <a:cxnLst/>
            <a:rect l="l" t="t" r="r" b="b"/>
            <a:pathLst>
              <a:path w="946800" h="270000">
                <a:moveTo>
                  <a:pt x="0" y="0"/>
                </a:moveTo>
                <a:lnTo>
                  <a:pt x="407" y="0"/>
                </a:lnTo>
                <a:lnTo>
                  <a:pt x="513546" y="0"/>
                </a:lnTo>
                <a:lnTo>
                  <a:pt x="544621" y="0"/>
                </a:lnTo>
                <a:lnTo>
                  <a:pt x="595565" y="0"/>
                </a:lnTo>
                <a:lnTo>
                  <a:pt x="946800" y="0"/>
                </a:lnTo>
                <a:lnTo>
                  <a:pt x="790687" y="229347"/>
                </a:lnTo>
                <a:cubicBezTo>
                  <a:pt x="773288" y="253081"/>
                  <a:pt x="752401" y="268960"/>
                  <a:pt x="719303" y="270000"/>
                </a:cubicBezTo>
                <a:lnTo>
                  <a:pt x="595565" y="270000"/>
                </a:lnTo>
                <a:lnTo>
                  <a:pt x="544621" y="270000"/>
                </a:lnTo>
                <a:lnTo>
                  <a:pt x="513546" y="270000"/>
                </a:lnTo>
                <a:lnTo>
                  <a:pt x="407" y="270000"/>
                </a:lnTo>
                <a:lnTo>
                  <a:pt x="0" y="270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 noProof="0">
              <a:solidFill>
                <a:srgbClr val="0030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afik 25" descr="L-IH_2Z_4c_negativ.gif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3" y="4828771"/>
            <a:ext cx="715961" cy="2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663" r:id="rId3"/>
    <p:sldLayoutId id="2147483677" r:id="rId4"/>
    <p:sldLayoutId id="2147483678" r:id="rId5"/>
    <p:sldLayoutId id="2147483685" r:id="rId6"/>
    <p:sldLayoutId id="2147483712" r:id="rId7"/>
    <p:sldLayoutId id="2147483686" r:id="rId8"/>
    <p:sldLayoutId id="2147483687" r:id="rId9"/>
    <p:sldLayoutId id="2147483688" r:id="rId10"/>
    <p:sldLayoutId id="2147483684" r:id="rId11"/>
    <p:sldLayoutId id="2147483689" r:id="rId12"/>
    <p:sldLayoutId id="2147483690" r:id="rId13"/>
    <p:sldLayoutId id="2147483691" r:id="rId14"/>
    <p:sldLayoutId id="2147483692" r:id="rId15"/>
    <p:sldLayoutId id="2147483707" r:id="rId16"/>
    <p:sldLayoutId id="2147483693" r:id="rId17"/>
    <p:sldLayoutId id="2147483667" r:id="rId18"/>
    <p:sldLayoutId id="2147483710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6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800"/>
        </a:spcBef>
        <a:buFont typeface="Arial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spcBef>
          <a:spcPts val="400"/>
        </a:spcBef>
        <a:buClr>
          <a:schemeClr val="accent1"/>
        </a:buClr>
        <a:buSzPct val="150000"/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38163" indent="-268288" algn="l" defTabSz="914400" rtl="0" eaLnBrk="1" latinLnBrk="0" hangingPunct="1">
        <a:spcBef>
          <a:spcPts val="200"/>
        </a:spcBef>
        <a:buClr>
          <a:schemeClr val="accent1"/>
        </a:buClr>
        <a:buSzPct val="150000"/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08038" indent="-269875" algn="l" defTabSz="914400" rtl="0" eaLnBrk="1" latinLnBrk="0" hangingPunct="1">
        <a:spcBef>
          <a:spcPts val="200"/>
        </a:spcBef>
        <a:buClr>
          <a:schemeClr val="accent1"/>
        </a:buClr>
        <a:buSzPct val="150000"/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kt 3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88" y="1588"/>
            <a:ext cx="1587" cy="1587"/>
          </a:xfrm>
          <a:prstGeom prst="rect">
            <a:avLst/>
          </a:prstGeom>
          <a:noFill/>
        </p:spPr>
      </p:pic>
      <p:sp>
        <p:nvSpPr>
          <p:cNvPr id="25" name="Rechteck 24"/>
          <p:cNvSpPr/>
          <p:nvPr/>
        </p:nvSpPr>
        <p:spPr>
          <a:xfrm>
            <a:off x="0" y="4778322"/>
            <a:ext cx="9144000" cy="3651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58775" y="279134"/>
            <a:ext cx="8529485" cy="7201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58775" y="1110450"/>
            <a:ext cx="8529485" cy="13747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103140" y="4667572"/>
            <a:ext cx="1926000" cy="218473"/>
          </a:xfrm>
          <a:prstGeom prst="rect">
            <a:avLst/>
          </a:prstGeom>
          <a:solidFill>
            <a:schemeClr val="bg2"/>
          </a:solidFill>
        </p:spPr>
        <p:txBody>
          <a:bodyPr vert="horz" wrap="none" lIns="36000" tIns="39600" rIns="36000" bIns="39600" rtlCol="0" anchor="ctr">
            <a:noAutofit/>
          </a:bodyPr>
          <a:lstStyle>
            <a:lvl1pPr algn="l">
              <a:defRPr sz="900" cap="none" baseline="0">
                <a:solidFill>
                  <a:schemeClr val="accent1"/>
                </a:solidFill>
              </a:defRPr>
            </a:lvl1pPr>
          </a:lstStyle>
          <a:p>
            <a:r>
              <a:rPr lang="de-DE" smtClean="0">
                <a:solidFill>
                  <a:srgbClr val="003063"/>
                </a:solidFill>
              </a:rPr>
              <a:t>Platzhalter für den Präsentationstitel</a:t>
            </a:r>
            <a:endParaRPr lang="de-DE" dirty="0">
              <a:solidFill>
                <a:srgbClr val="003063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03141" y="4933989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Seite </a:t>
            </a:r>
            <a:fld id="{7035D381-67B0-48C1-98E1-720E08ACEF49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-95994" y="1163712"/>
            <a:ext cx="72000" cy="3352254"/>
            <a:chOff x="-108520" y="1448780"/>
            <a:chExt cx="72000" cy="3352254"/>
          </a:xfrm>
        </p:grpSpPr>
        <p:sp>
          <p:nvSpPr>
            <p:cNvPr id="13" name="Freihandform 12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5" name="Freihandform 1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357710" y="-92546"/>
            <a:ext cx="8533602" cy="72000"/>
            <a:chOff x="395288" y="-92249"/>
            <a:chExt cx="8533602" cy="72000"/>
          </a:xfrm>
        </p:grpSpPr>
        <p:sp>
          <p:nvSpPr>
            <p:cNvPr id="21" name="Freihandform 20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2" name="Freihandform 21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3" name="Freihandform 22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24" name="Freihandform 23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9167994" y="1163712"/>
            <a:ext cx="72000" cy="3352254"/>
            <a:chOff x="-108520" y="1448780"/>
            <a:chExt cx="72000" cy="3352254"/>
          </a:xfrm>
        </p:grpSpPr>
        <p:sp>
          <p:nvSpPr>
            <p:cNvPr id="34" name="Freihandform 33"/>
            <p:cNvSpPr/>
            <p:nvPr userDrawn="1"/>
          </p:nvSpPr>
          <p:spPr>
            <a:xfrm>
              <a:off x="-108520" y="1448780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5" name="Freihandform 34"/>
            <p:cNvSpPr/>
            <p:nvPr userDrawn="1"/>
          </p:nvSpPr>
          <p:spPr>
            <a:xfrm>
              <a:off x="-108520" y="4801034"/>
              <a:ext cx="72000" cy="0"/>
            </a:xfrm>
            <a:custGeom>
              <a:avLst/>
              <a:gdLst>
                <a:gd name="connsiteX0" fmla="*/ 0 w 151001"/>
                <a:gd name="connsiteY0" fmla="*/ 0 h 0"/>
                <a:gd name="connsiteX1" fmla="*/ 151001 w 1510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1001">
                  <a:moveTo>
                    <a:pt x="0" y="0"/>
                  </a:moveTo>
                  <a:lnTo>
                    <a:pt x="15100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357710" y="5164046"/>
            <a:ext cx="8533602" cy="72000"/>
            <a:chOff x="395288" y="-92249"/>
            <a:chExt cx="8533602" cy="72000"/>
          </a:xfrm>
        </p:grpSpPr>
        <p:sp>
          <p:nvSpPr>
            <p:cNvPr id="37" name="Freihandform 36"/>
            <p:cNvSpPr/>
            <p:nvPr userDrawn="1"/>
          </p:nvSpPr>
          <p:spPr>
            <a:xfrm>
              <a:off x="3952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8" name="Freihandform 37"/>
            <p:cNvSpPr/>
            <p:nvPr userDrawn="1"/>
          </p:nvSpPr>
          <p:spPr>
            <a:xfrm>
              <a:off x="4573406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9" name="Freihandform 38"/>
            <p:cNvSpPr/>
            <p:nvPr userDrawn="1"/>
          </p:nvSpPr>
          <p:spPr>
            <a:xfrm>
              <a:off x="4751388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0" name="Freihandform 39"/>
            <p:cNvSpPr/>
            <p:nvPr userDrawn="1"/>
          </p:nvSpPr>
          <p:spPr>
            <a:xfrm>
              <a:off x="8928890" y="-92249"/>
              <a:ext cx="0" cy="72000"/>
            </a:xfrm>
            <a:custGeom>
              <a:avLst/>
              <a:gdLst>
                <a:gd name="connsiteX0" fmla="*/ 0 w 0"/>
                <a:gd name="connsiteY0" fmla="*/ 0 h 276837"/>
                <a:gd name="connsiteX1" fmla="*/ 0 w 0"/>
                <a:gd name="connsiteY1" fmla="*/ 276837 h 27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76837">
                  <a:moveTo>
                    <a:pt x="0" y="0"/>
                  </a:moveTo>
                  <a:lnTo>
                    <a:pt x="0" y="276837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28" name="Freihandform 27"/>
          <p:cNvSpPr>
            <a:spLocks noChangeAspect="1"/>
          </p:cNvSpPr>
          <p:nvPr/>
        </p:nvSpPr>
        <p:spPr bwMode="gray">
          <a:xfrm>
            <a:off x="0" y="4643322"/>
            <a:ext cx="946800" cy="270000"/>
          </a:xfrm>
          <a:custGeom>
            <a:avLst/>
            <a:gdLst/>
            <a:ahLst/>
            <a:cxnLst/>
            <a:rect l="l" t="t" r="r" b="b"/>
            <a:pathLst>
              <a:path w="946800" h="270000">
                <a:moveTo>
                  <a:pt x="0" y="0"/>
                </a:moveTo>
                <a:lnTo>
                  <a:pt x="407" y="0"/>
                </a:lnTo>
                <a:lnTo>
                  <a:pt x="513546" y="0"/>
                </a:lnTo>
                <a:lnTo>
                  <a:pt x="544621" y="0"/>
                </a:lnTo>
                <a:lnTo>
                  <a:pt x="595565" y="0"/>
                </a:lnTo>
                <a:lnTo>
                  <a:pt x="946800" y="0"/>
                </a:lnTo>
                <a:lnTo>
                  <a:pt x="790687" y="229347"/>
                </a:lnTo>
                <a:cubicBezTo>
                  <a:pt x="773288" y="253081"/>
                  <a:pt x="752401" y="268960"/>
                  <a:pt x="719303" y="270000"/>
                </a:cubicBezTo>
                <a:lnTo>
                  <a:pt x="595565" y="270000"/>
                </a:lnTo>
                <a:lnTo>
                  <a:pt x="544621" y="270000"/>
                </a:lnTo>
                <a:lnTo>
                  <a:pt x="513546" y="270000"/>
                </a:lnTo>
                <a:lnTo>
                  <a:pt x="407" y="270000"/>
                </a:lnTo>
                <a:lnTo>
                  <a:pt x="0" y="270000"/>
                </a:lnTo>
                <a:close/>
              </a:path>
            </a:pathLst>
          </a:custGeom>
          <a:solidFill>
            <a:srgbClr val="E10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de-DE">
              <a:solidFill>
                <a:srgbClr val="003063"/>
              </a:solidFill>
              <a:cs typeface="Arial" panose="020B0604020202020204" pitchFamily="34" charset="0"/>
            </a:endParaRPr>
          </a:p>
        </p:txBody>
      </p:sp>
      <p:pic>
        <p:nvPicPr>
          <p:cNvPr id="26" name="Grafik 25" descr="L-IH_2Z_4c_negativ.gif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3" y="4828771"/>
            <a:ext cx="715961" cy="26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6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800"/>
        </a:spcBef>
        <a:buFont typeface="Arial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69875" indent="-269875" algn="l" defTabSz="914400" rtl="0" eaLnBrk="1" latinLnBrk="0" hangingPunct="1">
        <a:spcBef>
          <a:spcPts val="400"/>
        </a:spcBef>
        <a:buClr>
          <a:schemeClr val="accent1"/>
        </a:buClr>
        <a:buSzPct val="150000"/>
        <a:buFont typeface="Aria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538163" indent="-268288" algn="l" defTabSz="914400" rtl="0" eaLnBrk="1" latinLnBrk="0" hangingPunct="1">
        <a:spcBef>
          <a:spcPts val="200"/>
        </a:spcBef>
        <a:buClr>
          <a:schemeClr val="accent1"/>
        </a:buClr>
        <a:buSzPct val="150000"/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08038" indent="-269875" algn="l" defTabSz="914400" rtl="0" eaLnBrk="1" latinLnBrk="0" hangingPunct="1">
        <a:spcBef>
          <a:spcPts val="200"/>
        </a:spcBef>
        <a:buClr>
          <a:schemeClr val="accent1"/>
        </a:buClr>
        <a:buSzPct val="150000"/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Start-Up Logistik Radar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359532" y="2067694"/>
            <a:ext cx="3456384" cy="615553"/>
          </a:xfrm>
        </p:spPr>
        <p:txBody>
          <a:bodyPr/>
          <a:lstStyle/>
          <a:p>
            <a:r>
              <a:rPr lang="de-DE" dirty="0" smtClean="0"/>
              <a:t>Präsentation für </a:t>
            </a:r>
            <a:r>
              <a:rPr lang="de-DE" dirty="0" smtClean="0"/>
              <a:t>MCN-Mitglieder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www.mediaserver.hamburg.de / Datenland Architektursimulation / Erik Recke</a:t>
            </a:r>
          </a:p>
        </p:txBody>
      </p:sp>
      <p:sp>
        <p:nvSpPr>
          <p:cNvPr id="2" name="AutoShape 2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67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5" b="14375"/>
          <a:stretch>
            <a:fillRect/>
          </a:stretch>
        </p:blipFill>
        <p:spPr>
          <a:xfrm>
            <a:off x="1" y="-1"/>
            <a:ext cx="10542452" cy="47846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720197"/>
          </a:xfrm>
        </p:spPr>
        <p:txBody>
          <a:bodyPr/>
          <a:lstStyle/>
          <a:p>
            <a:r>
              <a:rPr lang="de-DE" dirty="0" smtClean="0"/>
              <a:t>Der START-UP RADAR LOGISTIK RADAR IDENTIFIZIERT GLOBALE DIGITALE LÖSUNGEN…	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7035D381-67B0-48C1-98E1-720E08ACEF49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279134"/>
            <a:ext cx="719919" cy="273861"/>
          </a:xfrm>
          <a:prstGeom prst="rect">
            <a:avLst/>
          </a:prstGeom>
        </p:spPr>
      </p:pic>
      <p:sp>
        <p:nvSpPr>
          <p:cNvPr id="15" name="Text Placeholder 5"/>
          <p:cNvSpPr txBox="1">
            <a:spLocks/>
          </p:cNvSpPr>
          <p:nvPr/>
        </p:nvSpPr>
        <p:spPr>
          <a:xfrm>
            <a:off x="358775" y="2028623"/>
            <a:ext cx="7470843" cy="1794348"/>
          </a:xfrm>
          <a:prstGeom prst="rect">
            <a:avLst/>
          </a:prstGeom>
          <a:solidFill>
            <a:srgbClr val="003063">
              <a:alpha val="75000"/>
            </a:srgbClr>
          </a:solidFill>
        </p:spPr>
        <p:txBody>
          <a:bodyPr lIns="914400" rIns="91440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000" dirty="0" smtClean="0">
                <a:solidFill>
                  <a:sysClr val="window" lastClr="FFFFFF"/>
                </a:solidFill>
              </a:rPr>
              <a:t>…und </a:t>
            </a:r>
            <a:r>
              <a:rPr lang="de-DE" sz="2000" u="sng" dirty="0" err="1" smtClean="0">
                <a:solidFill>
                  <a:sysClr val="window" lastClr="FFFFFF"/>
                </a:solidFill>
              </a:rPr>
              <a:t>matcht</a:t>
            </a:r>
            <a:r>
              <a:rPr lang="de-DE" sz="2000" dirty="0" smtClean="0">
                <a:solidFill>
                  <a:sysClr val="window" lastClr="FFFFFF"/>
                </a:solidFill>
              </a:rPr>
              <a:t> etablierte </a:t>
            </a:r>
            <a:r>
              <a:rPr lang="de-DE" sz="2000" dirty="0">
                <a:solidFill>
                  <a:sysClr val="window" lastClr="FFFFFF"/>
                </a:solidFill>
              </a:rPr>
              <a:t>U</a:t>
            </a:r>
            <a:r>
              <a:rPr lang="de-DE" sz="2000" dirty="0" smtClean="0">
                <a:solidFill>
                  <a:sysClr val="window" lastClr="FFFFFF"/>
                </a:solidFill>
              </a:rPr>
              <a:t>nternehmen </a:t>
            </a:r>
            <a:r>
              <a:rPr lang="de-DE" sz="2000" dirty="0" smtClean="0">
                <a:solidFill>
                  <a:sysClr val="window" lastClr="FFFFFF"/>
                </a:solidFill>
              </a:rPr>
              <a:t>(aus </a:t>
            </a:r>
            <a:r>
              <a:rPr lang="de-DE" sz="2000" dirty="0" smtClean="0">
                <a:solidFill>
                  <a:sysClr val="window" lastClr="FFFFFF"/>
                </a:solidFill>
              </a:rPr>
              <a:t>LIHH</a:t>
            </a:r>
            <a:r>
              <a:rPr lang="de-DE" sz="2000" dirty="0">
                <a:solidFill>
                  <a:sysClr val="window" lastClr="FFFFFF"/>
                </a:solidFill>
              </a:rPr>
              <a:t> </a:t>
            </a:r>
            <a:r>
              <a:rPr lang="de-DE" sz="2000" dirty="0" smtClean="0">
                <a:solidFill>
                  <a:sysClr val="window" lastClr="FFFFFF"/>
                </a:solidFill>
              </a:rPr>
              <a:t>und MCN)</a:t>
            </a:r>
            <a:r>
              <a:rPr lang="de-DE" sz="2000" dirty="0" smtClean="0">
                <a:solidFill>
                  <a:sysClr val="window" lastClr="FFFFFF"/>
                </a:solidFill>
              </a:rPr>
              <a:t> </a:t>
            </a:r>
            <a:r>
              <a:rPr lang="de-DE" sz="2000" dirty="0" smtClean="0">
                <a:solidFill>
                  <a:sysClr val="window" lastClr="FFFFFF"/>
                </a:solidFill>
              </a:rPr>
              <a:t>mit nationalen und internationalen Start-ups. 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Der MATCHMAKING-PROZESS	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217190" y="4164548"/>
            <a:ext cx="720000" cy="184666"/>
          </a:xfrm>
        </p:spPr>
        <p:txBody>
          <a:bodyPr/>
          <a:lstStyle/>
          <a:p>
            <a:r>
              <a:rPr lang="de-DE" sz="1200" smtClean="0"/>
              <a:t>Seite </a:t>
            </a:r>
            <a:fld id="{7035D381-67B0-48C1-98E1-720E08ACEF49}" type="slidenum">
              <a:rPr lang="de-DE" sz="1200" smtClean="0"/>
              <a:pPr/>
              <a:t>3</a:t>
            </a:fld>
            <a:endParaRPr lang="de-DE" sz="12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279134"/>
            <a:ext cx="719919" cy="273861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9600" y="1198844"/>
            <a:ext cx="8515577" cy="1261884"/>
          </a:xfrm>
          <a:prstGeom prst="rect">
            <a:avLst/>
          </a:prstGeom>
        </p:spPr>
        <p:txBody>
          <a:bodyPr/>
          <a:lstStyle/>
          <a:p>
            <a:r>
              <a:rPr lang="de-DE" sz="1500" b="0" dirty="0" smtClean="0"/>
              <a:t>In einem mehrstufigen Prozess </a:t>
            </a:r>
            <a:r>
              <a:rPr lang="de-DE" sz="1500" b="0" dirty="0" err="1" smtClean="0"/>
              <a:t>scoutet</a:t>
            </a:r>
            <a:r>
              <a:rPr lang="de-DE" sz="1500" b="0" dirty="0" smtClean="0"/>
              <a:t>, sichtet und </a:t>
            </a:r>
            <a:r>
              <a:rPr lang="de-DE" sz="1500" b="0" dirty="0" err="1" smtClean="0"/>
              <a:t>matcht</a:t>
            </a:r>
            <a:r>
              <a:rPr lang="de-DE" sz="1500" b="0" dirty="0" smtClean="0"/>
              <a:t> die LIHH passende Startups für </a:t>
            </a:r>
            <a:r>
              <a:rPr lang="de-DE" sz="1500" b="0" dirty="0" err="1" smtClean="0"/>
              <a:t>logistiker</a:t>
            </a:r>
            <a:r>
              <a:rPr lang="de-DE" sz="1500" b="0" dirty="0" smtClean="0"/>
              <a:t> und das Maritime Cluster Norddeutschland. </a:t>
            </a:r>
            <a:endParaRPr lang="de-DE" sz="1500" b="0" dirty="0"/>
          </a:p>
          <a:p>
            <a:endParaRPr lang="de-DE" dirty="0"/>
          </a:p>
          <a:p>
            <a:endParaRPr lang="en-GB" dirty="0"/>
          </a:p>
        </p:txBody>
      </p:sp>
      <p:grpSp>
        <p:nvGrpSpPr>
          <p:cNvPr id="12" name="Group 10"/>
          <p:cNvGrpSpPr/>
          <p:nvPr/>
        </p:nvGrpSpPr>
        <p:grpSpPr>
          <a:xfrm>
            <a:off x="1328886" y="2112686"/>
            <a:ext cx="327334" cy="522491"/>
            <a:chOff x="7090674" y="2351782"/>
            <a:chExt cx="706297" cy="707886"/>
          </a:xfrm>
        </p:grpSpPr>
        <p:sp>
          <p:nvSpPr>
            <p:cNvPr id="14" name="Round Diagonal Corner Rectangle 9"/>
            <p:cNvSpPr/>
            <p:nvPr/>
          </p:nvSpPr>
          <p:spPr>
            <a:xfrm>
              <a:off x="7112001" y="2351782"/>
              <a:ext cx="663643" cy="707886"/>
            </a:xfrm>
            <a:prstGeom prst="round2DiagRect">
              <a:avLst/>
            </a:prstGeom>
            <a:solidFill>
              <a:srgbClr val="ED1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7090674" y="2505670"/>
              <a:ext cx="706297" cy="542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ko-KR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0" name="Straight Connector 24"/>
          <p:cNvCxnSpPr/>
          <p:nvPr/>
        </p:nvCxnSpPr>
        <p:spPr>
          <a:xfrm>
            <a:off x="1920337" y="2382727"/>
            <a:ext cx="22152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5"/>
          <p:cNvGrpSpPr/>
          <p:nvPr/>
        </p:nvGrpSpPr>
        <p:grpSpPr>
          <a:xfrm>
            <a:off x="-50595" y="2858201"/>
            <a:ext cx="2667033" cy="1477328"/>
            <a:chOff x="803640" y="3264814"/>
            <a:chExt cx="2361180" cy="1477328"/>
          </a:xfrm>
        </p:grpSpPr>
        <p:sp>
          <p:nvSpPr>
            <p:cNvPr id="33" name="TextBox 6"/>
            <p:cNvSpPr txBox="1"/>
            <p:nvPr/>
          </p:nvSpPr>
          <p:spPr>
            <a:xfrm>
              <a:off x="803640" y="3541813"/>
              <a:ext cx="23611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Wir </a:t>
              </a:r>
              <a:r>
                <a:rPr lang="de-DE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scouten</a:t>
              </a:r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regelmäßig Startups aus der Logistik und verwandten Branchen bei Events, Pitches und Veröffentlichungen. Zusätzlich nutzen wir das Netzwerk der Hamburg </a:t>
              </a:r>
              <a:r>
                <a:rPr lang="de-DE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Ambassadors</a:t>
              </a:r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" name="TextBox 7"/>
            <p:cNvSpPr txBox="1"/>
            <p:nvPr/>
          </p:nvSpPr>
          <p:spPr>
            <a:xfrm>
              <a:off x="954402" y="326481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Die </a:t>
              </a:r>
              <a:r>
                <a:rPr lang="en-US" altLang="ko-KR" sz="1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Recherche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6" name="Round Diagonal Corner Rectangle 9"/>
          <p:cNvSpPr/>
          <p:nvPr/>
        </p:nvSpPr>
        <p:spPr>
          <a:xfrm>
            <a:off x="4523164" y="2121481"/>
            <a:ext cx="307566" cy="522491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8"/>
          <p:cNvSpPr txBox="1"/>
          <p:nvPr/>
        </p:nvSpPr>
        <p:spPr>
          <a:xfrm>
            <a:off x="4523165" y="2182671"/>
            <a:ext cx="307566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5"/>
          <p:cNvGrpSpPr/>
          <p:nvPr/>
        </p:nvGrpSpPr>
        <p:grpSpPr>
          <a:xfrm>
            <a:off x="3273332" y="2858201"/>
            <a:ext cx="2667033" cy="1846659"/>
            <a:chOff x="803640" y="3264814"/>
            <a:chExt cx="2361180" cy="1846659"/>
          </a:xfrm>
        </p:grpSpPr>
        <p:sp>
          <p:nvSpPr>
            <p:cNvPr id="39" name="TextBox 6"/>
            <p:cNvSpPr txBox="1"/>
            <p:nvPr/>
          </p:nvSpPr>
          <p:spPr>
            <a:xfrm>
              <a:off x="803640" y="3541813"/>
              <a:ext cx="23611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Regelmäßiger Austausch mit Mitgliedern zu ihren aktuellen </a:t>
              </a:r>
              <a:r>
                <a:rPr lang="de-DE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Challenges</a:t>
              </a:r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. Wir suchen dazu passende Startups und legen eine Shortlist vor. Unternehmen können auswählen, welche Startups sie näher kennenlernen wollen.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0" name="TextBox 7"/>
            <p:cNvSpPr txBox="1"/>
            <p:nvPr/>
          </p:nvSpPr>
          <p:spPr>
            <a:xfrm>
              <a:off x="954402" y="326481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Die </a:t>
              </a:r>
              <a:r>
                <a:rPr lang="en-US" altLang="ko-KR" sz="1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Aufgabe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1" name="Straight Connector 24"/>
          <p:cNvCxnSpPr/>
          <p:nvPr/>
        </p:nvCxnSpPr>
        <p:spPr>
          <a:xfrm>
            <a:off x="5088311" y="2369207"/>
            <a:ext cx="22152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 Diagonal Corner Rectangle 9"/>
          <p:cNvSpPr/>
          <p:nvPr/>
        </p:nvSpPr>
        <p:spPr>
          <a:xfrm>
            <a:off x="7535561" y="2120022"/>
            <a:ext cx="307566" cy="522491"/>
          </a:xfrm>
          <a:prstGeom prst="round2DiagRect">
            <a:avLst/>
          </a:prstGeom>
          <a:solidFill>
            <a:srgbClr val="ED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8"/>
          <p:cNvSpPr txBox="1"/>
          <p:nvPr/>
        </p:nvSpPr>
        <p:spPr>
          <a:xfrm>
            <a:off x="7545445" y="2182672"/>
            <a:ext cx="297682" cy="400110"/>
          </a:xfrm>
          <a:prstGeom prst="rect">
            <a:avLst/>
          </a:prstGeom>
          <a:solidFill>
            <a:srgbClr val="E100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5"/>
          <p:cNvGrpSpPr/>
          <p:nvPr/>
        </p:nvGrpSpPr>
        <p:grpSpPr>
          <a:xfrm>
            <a:off x="6337963" y="2858201"/>
            <a:ext cx="2667033" cy="1477328"/>
            <a:chOff x="803640" y="3264814"/>
            <a:chExt cx="2361180" cy="1477328"/>
          </a:xfrm>
        </p:grpSpPr>
        <p:sp>
          <p:nvSpPr>
            <p:cNvPr id="45" name="TextBox 6"/>
            <p:cNvSpPr txBox="1"/>
            <p:nvPr/>
          </p:nvSpPr>
          <p:spPr>
            <a:xfrm>
              <a:off x="803640" y="3541813"/>
              <a:ext cx="23611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Startups von der Firmen-Shortlist erhalten die Gelegenheit vor den Unternehmern zu </a:t>
              </a:r>
              <a:r>
                <a:rPr lang="de-DE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pitchen</a:t>
              </a:r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. Zusätzlich können 1:1-Meetings durchgeführt werden.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6" name="TextBox 7"/>
            <p:cNvSpPr txBox="1"/>
            <p:nvPr/>
          </p:nvSpPr>
          <p:spPr>
            <a:xfrm>
              <a:off x="954402" y="326481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Das Event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3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Der MATCHMAKING-PROZESS	</a:t>
            </a:r>
            <a:endParaRPr lang="de-DE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279134"/>
            <a:ext cx="719919" cy="273861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9601" y="978620"/>
            <a:ext cx="8278660" cy="484041"/>
          </a:xfrm>
          <a:prstGeom prst="rect">
            <a:avLst/>
          </a:prstGeom>
        </p:spPr>
        <p:txBody>
          <a:bodyPr/>
          <a:lstStyle/>
          <a:p>
            <a:r>
              <a:rPr lang="de-DE" sz="1500" b="0" dirty="0" smtClean="0"/>
              <a:t>Am 6. September trafen im Digital Hub </a:t>
            </a:r>
            <a:r>
              <a:rPr lang="de-DE" sz="1500" b="0" dirty="0" err="1" smtClean="0"/>
              <a:t>Logistics</a:t>
            </a:r>
            <a:r>
              <a:rPr lang="de-DE" sz="1500" b="0" dirty="0" smtClean="0"/>
              <a:t> Unternehmen, Startups und Hochschulen für das Pilot-</a:t>
            </a:r>
            <a:r>
              <a:rPr lang="de-DE" sz="1500" b="0" dirty="0" err="1" smtClean="0"/>
              <a:t>Matching</a:t>
            </a:r>
            <a:r>
              <a:rPr lang="de-DE" sz="1500" b="0" dirty="0" smtClean="0"/>
              <a:t>-Event zusammen. </a:t>
            </a:r>
            <a:endParaRPr lang="de-DE" sz="1500" b="0" dirty="0"/>
          </a:p>
          <a:p>
            <a:endParaRPr lang="de-DE" dirty="0"/>
          </a:p>
          <a:p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70" y="1682885"/>
            <a:ext cx="3845783" cy="288433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53" y="1682886"/>
            <a:ext cx="1916347" cy="143726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53" y="3120146"/>
            <a:ext cx="1929436" cy="14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Der AUSBLICK 2019	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217190" y="4164548"/>
            <a:ext cx="720000" cy="184666"/>
          </a:xfrm>
        </p:spPr>
        <p:txBody>
          <a:bodyPr/>
          <a:lstStyle/>
          <a:p>
            <a:r>
              <a:rPr lang="de-DE" sz="1200" smtClean="0"/>
              <a:t>Seite </a:t>
            </a:r>
            <a:fld id="{7035D381-67B0-48C1-98E1-720E08ACEF49}" type="slidenum">
              <a:rPr lang="de-DE" sz="1200" smtClean="0"/>
              <a:pPr/>
              <a:t>5</a:t>
            </a:fld>
            <a:endParaRPr lang="de-DE" sz="12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279134"/>
            <a:ext cx="719919" cy="273861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9600" y="1198844"/>
            <a:ext cx="8515577" cy="1031051"/>
          </a:xfrm>
          <a:prstGeom prst="rect">
            <a:avLst/>
          </a:prstGeom>
        </p:spPr>
        <p:txBody>
          <a:bodyPr/>
          <a:lstStyle/>
          <a:p>
            <a:r>
              <a:rPr lang="de-DE" sz="1500" b="0" dirty="0" smtClean="0"/>
              <a:t>Mit den </a:t>
            </a:r>
            <a:r>
              <a:rPr lang="de-DE" sz="1500" b="0" dirty="0" err="1" smtClean="0"/>
              <a:t>Learnings</a:t>
            </a:r>
            <a:r>
              <a:rPr lang="de-DE" sz="1500" b="0" dirty="0" smtClean="0"/>
              <a:t> aus der Pilot-Phase startet der Start-up Logistik Radar nun seine nächste Stufen. </a:t>
            </a:r>
            <a:endParaRPr lang="de-DE" sz="1500" b="0" dirty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14" name="Round Diagonal Corner Rectangle 9"/>
          <p:cNvSpPr/>
          <p:nvPr/>
        </p:nvSpPr>
        <p:spPr>
          <a:xfrm>
            <a:off x="937190" y="2121481"/>
            <a:ext cx="555363" cy="522491"/>
          </a:xfrm>
          <a:prstGeom prst="round2DiagRect">
            <a:avLst/>
          </a:prstGeom>
          <a:solidFill>
            <a:srgbClr val="ED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4"/>
          <p:cNvCxnSpPr/>
          <p:nvPr/>
        </p:nvCxnSpPr>
        <p:spPr>
          <a:xfrm>
            <a:off x="1692613" y="2369207"/>
            <a:ext cx="2417752" cy="1352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5"/>
          <p:cNvGrpSpPr/>
          <p:nvPr/>
        </p:nvGrpSpPr>
        <p:grpSpPr>
          <a:xfrm>
            <a:off x="8043" y="2849647"/>
            <a:ext cx="2667033" cy="1477328"/>
            <a:chOff x="803640" y="3264814"/>
            <a:chExt cx="2361180" cy="1477328"/>
          </a:xfrm>
        </p:grpSpPr>
        <p:sp>
          <p:nvSpPr>
            <p:cNvPr id="33" name="TextBox 6"/>
            <p:cNvSpPr txBox="1"/>
            <p:nvPr/>
          </p:nvSpPr>
          <p:spPr>
            <a:xfrm>
              <a:off x="803640" y="3541813"/>
              <a:ext cx="23611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Insgesamt vier Events widmen sich </a:t>
              </a: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2019 den </a:t>
              </a: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Bereichen</a:t>
              </a:r>
              <a:b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</a:b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a) Transport + </a:t>
              </a: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Straße – </a:t>
              </a:r>
              <a:r>
                <a:rPr lang="de-DE" altLang="ko-K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22.5</a:t>
              </a: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/>
              </a:r>
              <a:b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</a:b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b) </a:t>
              </a: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Luftfahrt </a:t>
              </a:r>
              <a:r>
                <a:rPr lang="de-DE" altLang="ko-K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4.9.</a:t>
              </a: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/>
              </a:r>
              <a:b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</a:b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c) </a:t>
              </a: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Schifffahrt </a:t>
              </a:r>
              <a:r>
                <a:rPr lang="de-DE" altLang="ko-K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4.9</a:t>
              </a: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/>
              </a:r>
              <a:b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</a:b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d) </a:t>
              </a:r>
              <a:r>
                <a:rPr lang="de-DE" altLang="ko-KR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Intraglogistik</a:t>
              </a:r>
              <a:r>
                <a:rPr lang="de-DE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</a:t>
              </a:r>
              <a:r>
                <a:rPr lang="de-DE" altLang="ko-K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20.11</a:t>
              </a:r>
              <a:endParaRPr lang="de-DE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" name="TextBox 7"/>
            <p:cNvSpPr txBox="1"/>
            <p:nvPr/>
          </p:nvSpPr>
          <p:spPr>
            <a:xfrm>
              <a:off x="954402" y="326481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4 Events/</a:t>
              </a:r>
              <a:r>
                <a:rPr lang="en-US" altLang="ko-KR" sz="1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Jahr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6" name="Round Diagonal Corner Rectangle 9"/>
          <p:cNvSpPr/>
          <p:nvPr/>
        </p:nvSpPr>
        <p:spPr>
          <a:xfrm>
            <a:off x="4290969" y="2120023"/>
            <a:ext cx="520305" cy="523950"/>
          </a:xfrm>
          <a:prstGeom prst="round2Diag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5"/>
          <p:cNvGrpSpPr/>
          <p:nvPr/>
        </p:nvGrpSpPr>
        <p:grpSpPr>
          <a:xfrm>
            <a:off x="3245526" y="2849647"/>
            <a:ext cx="2667033" cy="1292662"/>
            <a:chOff x="803640" y="3264814"/>
            <a:chExt cx="2361180" cy="1292662"/>
          </a:xfrm>
        </p:grpSpPr>
        <p:sp>
          <p:nvSpPr>
            <p:cNvPr id="39" name="TextBox 6"/>
            <p:cNvSpPr txBox="1"/>
            <p:nvPr/>
          </p:nvSpPr>
          <p:spPr>
            <a:xfrm>
              <a:off x="803640" y="3541813"/>
              <a:ext cx="2361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Durch die Professionalisierung des </a:t>
              </a:r>
              <a:r>
                <a:rPr lang="de-DE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Matchings</a:t>
              </a:r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werden nun auch etablierte Start-ups (2nd/3rd) erreicht.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0" name="TextBox 7"/>
            <p:cNvSpPr txBox="1"/>
            <p:nvPr/>
          </p:nvSpPr>
          <p:spPr>
            <a:xfrm>
              <a:off x="954402" y="326481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Qualität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cxnSp>
        <p:nvCxnSpPr>
          <p:cNvPr id="41" name="Straight Connector 24"/>
          <p:cNvCxnSpPr/>
          <p:nvPr/>
        </p:nvCxnSpPr>
        <p:spPr>
          <a:xfrm>
            <a:off x="5088311" y="2369207"/>
            <a:ext cx="221522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5"/>
          <p:cNvGrpSpPr/>
          <p:nvPr/>
        </p:nvGrpSpPr>
        <p:grpSpPr>
          <a:xfrm>
            <a:off x="6337963" y="2858201"/>
            <a:ext cx="2667033" cy="1477328"/>
            <a:chOff x="803640" y="3264814"/>
            <a:chExt cx="2361180" cy="1477328"/>
          </a:xfrm>
        </p:grpSpPr>
        <p:sp>
          <p:nvSpPr>
            <p:cNvPr id="45" name="TextBox 6"/>
            <p:cNvSpPr txBox="1"/>
            <p:nvPr/>
          </p:nvSpPr>
          <p:spPr>
            <a:xfrm>
              <a:off x="803640" y="3541813"/>
              <a:ext cx="23611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Startups und Firmen aus dem 1. Batch (Sep 18) testen bereits Prototypen. Ihre </a:t>
              </a:r>
              <a:r>
                <a:rPr lang="de-DE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Learnings</a:t>
              </a:r>
              <a:r>
                <a:rPr lang="de-DE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 helfen bei der Entwicklung kommender Produkte und Projekte.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6" name="TextBox 7"/>
            <p:cNvSpPr txBox="1"/>
            <p:nvPr/>
          </p:nvSpPr>
          <p:spPr>
            <a:xfrm>
              <a:off x="954402" y="326481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Produkte</a:t>
              </a:r>
              <a:r>
                <a:rPr lang="en-US" altLang="ko-KR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 &amp; </a:t>
              </a:r>
              <a:r>
                <a:rPr lang="en-US" altLang="ko-KR" sz="1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cs typeface="Arial" pitchFamily="34" charset="0"/>
                </a:rPr>
                <a:t>Projekte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548" y="1707595"/>
            <a:ext cx="554784" cy="554784"/>
          </a:xfrm>
          <a:prstGeom prst="rect">
            <a:avLst/>
          </a:prstGeom>
        </p:spPr>
      </p:pic>
      <p:sp>
        <p:nvSpPr>
          <p:cNvPr id="27" name="Parallelogram 30">
            <a:extLst>
              <a:ext uri="{FF2B5EF4-FFF2-40B4-BE49-F238E27FC236}">
                <a16:creationId xmlns:a16="http://schemas.microsoft.com/office/drawing/2014/main" id="{82BE75C0-BCC6-4B97-91E1-00956625B151}"/>
              </a:ext>
            </a:extLst>
          </p:cNvPr>
          <p:cNvSpPr/>
          <p:nvPr/>
        </p:nvSpPr>
        <p:spPr>
          <a:xfrm flipH="1">
            <a:off x="1050586" y="2182671"/>
            <a:ext cx="311285" cy="4001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Freeform 55">
            <a:extLst>
              <a:ext uri="{FF2B5EF4-FFF2-40B4-BE49-F238E27FC236}">
                <a16:creationId xmlns:a16="http://schemas.microsoft.com/office/drawing/2014/main" id="{62381125-C50B-43D0-8B71-2A80684501A9}"/>
              </a:ext>
            </a:extLst>
          </p:cNvPr>
          <p:cNvSpPr/>
          <p:nvPr/>
        </p:nvSpPr>
        <p:spPr>
          <a:xfrm>
            <a:off x="4494380" y="2152806"/>
            <a:ext cx="174897" cy="459842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Round Diagonal Corner Rectangle 9"/>
          <p:cNvSpPr/>
          <p:nvPr/>
        </p:nvSpPr>
        <p:spPr>
          <a:xfrm>
            <a:off x="7480663" y="2060290"/>
            <a:ext cx="555363" cy="522491"/>
          </a:xfrm>
          <a:prstGeom prst="round2DiagRect">
            <a:avLst/>
          </a:prstGeom>
          <a:solidFill>
            <a:srgbClr val="ED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50">
            <a:extLst>
              <a:ext uri="{FF2B5EF4-FFF2-40B4-BE49-F238E27FC236}">
                <a16:creationId xmlns:a16="http://schemas.microsoft.com/office/drawing/2014/main" id="{EAC809A7-0C9E-4DA7-9915-7F9AF8AA2226}"/>
              </a:ext>
            </a:extLst>
          </p:cNvPr>
          <p:cNvSpPr>
            <a:spLocks noChangeAspect="1"/>
          </p:cNvSpPr>
          <p:nvPr/>
        </p:nvSpPr>
        <p:spPr>
          <a:xfrm>
            <a:off x="7595353" y="2120023"/>
            <a:ext cx="341137" cy="38529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01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279134"/>
            <a:ext cx="8529485" cy="360099"/>
          </a:xfrm>
        </p:spPr>
        <p:txBody>
          <a:bodyPr/>
          <a:lstStyle/>
          <a:p>
            <a:r>
              <a:rPr lang="de-DE" dirty="0" smtClean="0"/>
              <a:t>UNSER ANGEBOT FÜR </a:t>
            </a:r>
            <a:r>
              <a:rPr lang="de-DE" dirty="0" smtClean="0"/>
              <a:t>MCN-UNTERNEHMEN</a:t>
            </a:r>
            <a:r>
              <a:rPr lang="de-DE" dirty="0" smtClean="0"/>
              <a:t>	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279134"/>
            <a:ext cx="719919" cy="273861"/>
          </a:xfrm>
          <a:prstGeom prst="rect">
            <a:avLst/>
          </a:prstGeom>
        </p:spPr>
      </p:pic>
      <p:sp>
        <p:nvSpPr>
          <p:cNvPr id="8" name="Arc 15"/>
          <p:cNvSpPr/>
          <p:nvPr/>
        </p:nvSpPr>
        <p:spPr>
          <a:xfrm rot="2460335" flipH="1">
            <a:off x="3213090" y="1405589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Arc 16"/>
          <p:cNvSpPr/>
          <p:nvPr/>
        </p:nvSpPr>
        <p:spPr>
          <a:xfrm rot="11940559" flipH="1">
            <a:off x="3158438" y="2284467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" name="Freeform 152"/>
          <p:cNvSpPr>
            <a:spLocks noEditPoints="1"/>
          </p:cNvSpPr>
          <p:nvPr/>
        </p:nvSpPr>
        <p:spPr bwMode="auto">
          <a:xfrm flipH="1">
            <a:off x="3136100" y="2223248"/>
            <a:ext cx="439316" cy="405988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grpSp>
        <p:nvGrpSpPr>
          <p:cNvPr id="17" name="Group 25"/>
          <p:cNvGrpSpPr/>
          <p:nvPr/>
        </p:nvGrpSpPr>
        <p:grpSpPr>
          <a:xfrm flipH="1">
            <a:off x="3217584" y="1878138"/>
            <a:ext cx="817070" cy="817069"/>
            <a:chOff x="953424" y="1486519"/>
            <a:chExt cx="2228412" cy="2228408"/>
          </a:xfrm>
          <a:solidFill>
            <a:srgbClr val="003063"/>
          </a:solidFill>
        </p:grpSpPr>
        <p:sp>
          <p:nvSpPr>
            <p:cNvPr id="18" name="Freeform 27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19" name="Oval 28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20" name="Group 30"/>
          <p:cNvGrpSpPr/>
          <p:nvPr/>
        </p:nvGrpSpPr>
        <p:grpSpPr>
          <a:xfrm flipH="1">
            <a:off x="4046912" y="2308570"/>
            <a:ext cx="817070" cy="817069"/>
            <a:chOff x="953424" y="1486519"/>
            <a:chExt cx="2228412" cy="222840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1" name="Freeform 32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22" name="Oval 33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23" name="Group 50"/>
          <p:cNvGrpSpPr/>
          <p:nvPr/>
        </p:nvGrpSpPr>
        <p:grpSpPr>
          <a:xfrm flipH="1">
            <a:off x="3208062" y="2775835"/>
            <a:ext cx="817070" cy="817069"/>
            <a:chOff x="953424" y="1486519"/>
            <a:chExt cx="2228412" cy="2228408"/>
          </a:xfrm>
          <a:solidFill>
            <a:srgbClr val="ED1C25"/>
          </a:solidFill>
        </p:grpSpPr>
        <p:sp>
          <p:nvSpPr>
            <p:cNvPr id="24" name="Freeform 52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  <p:sp>
          <p:nvSpPr>
            <p:cNvPr id="25" name="Oval 53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44" name="TextBox 50"/>
          <p:cNvSpPr txBox="1"/>
          <p:nvPr/>
        </p:nvSpPr>
        <p:spPr>
          <a:xfrm>
            <a:off x="369648" y="1906308"/>
            <a:ext cx="22158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Wir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bringen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Sie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(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bis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zu)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viermal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im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Jahr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mit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sorgfälltig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kuratierten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Start-ups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zusammen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TextBox 51"/>
          <p:cNvSpPr txBox="1"/>
          <p:nvPr/>
        </p:nvSpPr>
        <p:spPr>
          <a:xfrm>
            <a:off x="291825" y="1557200"/>
            <a:ext cx="2293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100" b="1" dirty="0" err="1" smtClean="0">
                <a:cs typeface="Arial" pitchFamily="34" charset="0"/>
              </a:rPr>
              <a:t>Wir</a:t>
            </a:r>
            <a:r>
              <a:rPr lang="en-GB" altLang="ko-KR" sz="1100" b="1" dirty="0" smtClean="0">
                <a:cs typeface="Arial" pitchFamily="34" charset="0"/>
              </a:rPr>
              <a:t> </a:t>
            </a:r>
            <a:r>
              <a:rPr lang="en-GB" altLang="ko-KR" sz="1100" b="1" dirty="0" err="1" smtClean="0">
                <a:cs typeface="Arial" pitchFamily="34" charset="0"/>
              </a:rPr>
              <a:t>sorgen</a:t>
            </a:r>
            <a:r>
              <a:rPr lang="en-GB" altLang="ko-KR" sz="1100" b="1" dirty="0" smtClean="0">
                <a:cs typeface="Arial" pitchFamily="34" charset="0"/>
              </a:rPr>
              <a:t> </a:t>
            </a:r>
            <a:r>
              <a:rPr lang="en-GB" altLang="ko-KR" sz="1100" b="1" dirty="0" err="1" smtClean="0">
                <a:cs typeface="Arial" pitchFamily="34" charset="0"/>
              </a:rPr>
              <a:t>für</a:t>
            </a:r>
            <a:r>
              <a:rPr lang="en-GB" altLang="ko-KR" sz="1100" b="1" dirty="0" smtClean="0">
                <a:cs typeface="Arial" pitchFamily="34" charset="0"/>
              </a:rPr>
              <a:t> Innovation und </a:t>
            </a:r>
            <a:r>
              <a:rPr lang="en-GB" altLang="ko-KR" sz="1100" b="1" dirty="0" err="1" smtClean="0">
                <a:cs typeface="Arial" pitchFamily="34" charset="0"/>
              </a:rPr>
              <a:t>Wertschöpfung</a:t>
            </a:r>
            <a:r>
              <a:rPr lang="en-GB" altLang="ko-KR" sz="1100" b="1" dirty="0" smtClean="0">
                <a:cs typeface="Arial" pitchFamily="34" charset="0"/>
              </a:rPr>
              <a:t>!</a:t>
            </a:r>
            <a:endParaRPr lang="en-GB" altLang="ko-KR" sz="1100" b="1" dirty="0">
              <a:cs typeface="Arial" pitchFamily="34" charset="0"/>
            </a:endParaRPr>
          </a:p>
        </p:txBody>
      </p:sp>
      <p:cxnSp>
        <p:nvCxnSpPr>
          <p:cNvPr id="50" name="Straight Connector 86"/>
          <p:cNvCxnSpPr/>
          <p:nvPr/>
        </p:nvCxnSpPr>
        <p:spPr>
          <a:xfrm>
            <a:off x="4989536" y="2717104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87"/>
          <p:cNvCxnSpPr/>
          <p:nvPr/>
        </p:nvCxnSpPr>
        <p:spPr>
          <a:xfrm flipH="1">
            <a:off x="2722442" y="2337677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88"/>
          <p:cNvCxnSpPr/>
          <p:nvPr/>
        </p:nvCxnSpPr>
        <p:spPr>
          <a:xfrm flipH="1">
            <a:off x="2722442" y="3210690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86"/>
          <p:cNvSpPr>
            <a:spLocks noEditPoints="1"/>
          </p:cNvSpPr>
          <p:nvPr/>
        </p:nvSpPr>
        <p:spPr bwMode="auto">
          <a:xfrm>
            <a:off x="3481909" y="2130460"/>
            <a:ext cx="320593" cy="312408"/>
          </a:xfrm>
          <a:custGeom>
            <a:avLst/>
            <a:gdLst>
              <a:gd name="T0" fmla="*/ 41 w 44"/>
              <a:gd name="T1" fmla="*/ 38 h 44"/>
              <a:gd name="T2" fmla="*/ 38 w 44"/>
              <a:gd name="T3" fmla="*/ 42 h 44"/>
              <a:gd name="T4" fmla="*/ 32 w 44"/>
              <a:gd name="T5" fmla="*/ 44 h 44"/>
              <a:gd name="T6" fmla="*/ 27 w 44"/>
              <a:gd name="T7" fmla="*/ 42 h 44"/>
              <a:gd name="T8" fmla="*/ 21 w 44"/>
              <a:gd name="T9" fmla="*/ 36 h 44"/>
              <a:gd name="T10" fmla="*/ 19 w 44"/>
              <a:gd name="T11" fmla="*/ 31 h 44"/>
              <a:gd name="T12" fmla="*/ 21 w 44"/>
              <a:gd name="T13" fmla="*/ 25 h 44"/>
              <a:gd name="T14" fmla="*/ 19 w 44"/>
              <a:gd name="T15" fmla="*/ 23 h 44"/>
              <a:gd name="T16" fmla="*/ 13 w 44"/>
              <a:gd name="T17" fmla="*/ 25 h 44"/>
              <a:gd name="T18" fmla="*/ 8 w 44"/>
              <a:gd name="T19" fmla="*/ 23 h 44"/>
              <a:gd name="T20" fmla="*/ 2 w 44"/>
              <a:gd name="T21" fmla="*/ 17 h 44"/>
              <a:gd name="T22" fmla="*/ 0 w 44"/>
              <a:gd name="T23" fmla="*/ 12 h 44"/>
              <a:gd name="T24" fmla="*/ 2 w 44"/>
              <a:gd name="T25" fmla="*/ 6 h 44"/>
              <a:gd name="T26" fmla="*/ 6 w 44"/>
              <a:gd name="T27" fmla="*/ 2 h 44"/>
              <a:gd name="T28" fmla="*/ 12 w 44"/>
              <a:gd name="T29" fmla="*/ 0 h 44"/>
              <a:gd name="T30" fmla="*/ 17 w 44"/>
              <a:gd name="T31" fmla="*/ 2 h 44"/>
              <a:gd name="T32" fmla="*/ 23 w 44"/>
              <a:gd name="T33" fmla="*/ 8 h 44"/>
              <a:gd name="T34" fmla="*/ 25 w 44"/>
              <a:gd name="T35" fmla="*/ 13 h 44"/>
              <a:gd name="T36" fmla="*/ 23 w 44"/>
              <a:gd name="T37" fmla="*/ 19 h 44"/>
              <a:gd name="T38" fmla="*/ 25 w 44"/>
              <a:gd name="T39" fmla="*/ 21 h 44"/>
              <a:gd name="T40" fmla="*/ 30 w 44"/>
              <a:gd name="T41" fmla="*/ 19 h 44"/>
              <a:gd name="T42" fmla="*/ 36 w 44"/>
              <a:gd name="T43" fmla="*/ 21 h 44"/>
              <a:gd name="T44" fmla="*/ 42 w 44"/>
              <a:gd name="T45" fmla="*/ 27 h 44"/>
              <a:gd name="T46" fmla="*/ 44 w 44"/>
              <a:gd name="T47" fmla="*/ 32 h 44"/>
              <a:gd name="T48" fmla="*/ 41 w 44"/>
              <a:gd name="T49" fmla="*/ 38 h 44"/>
              <a:gd name="T50" fmla="*/ 19 w 44"/>
              <a:gd name="T51" fmla="*/ 12 h 44"/>
              <a:gd name="T52" fmla="*/ 14 w 44"/>
              <a:gd name="T53" fmla="*/ 6 h 44"/>
              <a:gd name="T54" fmla="*/ 12 w 44"/>
              <a:gd name="T55" fmla="*/ 5 h 44"/>
              <a:gd name="T56" fmla="*/ 10 w 44"/>
              <a:gd name="T57" fmla="*/ 6 h 44"/>
              <a:gd name="T58" fmla="*/ 6 w 44"/>
              <a:gd name="T59" fmla="*/ 10 h 44"/>
              <a:gd name="T60" fmla="*/ 5 w 44"/>
              <a:gd name="T61" fmla="*/ 12 h 44"/>
              <a:gd name="T62" fmla="*/ 6 w 44"/>
              <a:gd name="T63" fmla="*/ 13 h 44"/>
              <a:gd name="T64" fmla="*/ 12 w 44"/>
              <a:gd name="T65" fmla="*/ 19 h 44"/>
              <a:gd name="T66" fmla="*/ 13 w 44"/>
              <a:gd name="T67" fmla="*/ 20 h 44"/>
              <a:gd name="T68" fmla="*/ 15 w 44"/>
              <a:gd name="T69" fmla="*/ 19 h 44"/>
              <a:gd name="T70" fmla="*/ 13 w 44"/>
              <a:gd name="T71" fmla="*/ 16 h 44"/>
              <a:gd name="T72" fmla="*/ 16 w 44"/>
              <a:gd name="T73" fmla="*/ 13 h 44"/>
              <a:gd name="T74" fmla="*/ 19 w 44"/>
              <a:gd name="T75" fmla="*/ 15 h 44"/>
              <a:gd name="T76" fmla="*/ 20 w 44"/>
              <a:gd name="T77" fmla="*/ 13 h 44"/>
              <a:gd name="T78" fmla="*/ 19 w 44"/>
              <a:gd name="T79" fmla="*/ 12 h 44"/>
              <a:gd name="T80" fmla="*/ 38 w 44"/>
              <a:gd name="T81" fmla="*/ 30 h 44"/>
              <a:gd name="T82" fmla="*/ 32 w 44"/>
              <a:gd name="T83" fmla="*/ 25 h 44"/>
              <a:gd name="T84" fmla="*/ 30 w 44"/>
              <a:gd name="T85" fmla="*/ 24 h 44"/>
              <a:gd name="T86" fmla="*/ 29 w 44"/>
              <a:gd name="T87" fmla="*/ 25 h 44"/>
              <a:gd name="T88" fmla="*/ 30 w 44"/>
              <a:gd name="T89" fmla="*/ 28 h 44"/>
              <a:gd name="T90" fmla="*/ 28 w 44"/>
              <a:gd name="T91" fmla="*/ 31 h 44"/>
              <a:gd name="T92" fmla="*/ 25 w 44"/>
              <a:gd name="T93" fmla="*/ 29 h 44"/>
              <a:gd name="T94" fmla="*/ 24 w 44"/>
              <a:gd name="T95" fmla="*/ 31 h 44"/>
              <a:gd name="T96" fmla="*/ 25 w 44"/>
              <a:gd name="T97" fmla="*/ 32 h 44"/>
              <a:gd name="T98" fmla="*/ 30 w 44"/>
              <a:gd name="T99" fmla="*/ 38 h 44"/>
              <a:gd name="T100" fmla="*/ 32 w 44"/>
              <a:gd name="T101" fmla="*/ 39 h 44"/>
              <a:gd name="T102" fmla="*/ 34 w 44"/>
              <a:gd name="T103" fmla="*/ 38 h 44"/>
              <a:gd name="T104" fmla="*/ 38 w 44"/>
              <a:gd name="T105" fmla="*/ 34 h 44"/>
              <a:gd name="T106" fmla="*/ 39 w 44"/>
              <a:gd name="T107" fmla="*/ 32 h 44"/>
              <a:gd name="T108" fmla="*/ 38 w 44"/>
              <a:gd name="T109" fmla="*/ 3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" h="44">
                <a:moveTo>
                  <a:pt x="41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3"/>
                  <a:pt x="34" y="44"/>
                  <a:pt x="32" y="44"/>
                </a:cubicBezTo>
                <a:cubicBezTo>
                  <a:pt x="30" y="44"/>
                  <a:pt x="28" y="43"/>
                  <a:pt x="27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28"/>
                  <a:pt x="20" y="26"/>
                  <a:pt x="21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4"/>
                  <a:pt x="15" y="25"/>
                  <a:pt x="13" y="25"/>
                </a:cubicBezTo>
                <a:cubicBezTo>
                  <a:pt x="11" y="25"/>
                  <a:pt x="9" y="24"/>
                  <a:pt x="8" y="23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9"/>
                  <a:pt x="25" y="11"/>
                  <a:pt x="25" y="13"/>
                </a:cubicBezTo>
                <a:cubicBezTo>
                  <a:pt x="25" y="15"/>
                  <a:pt x="24" y="17"/>
                  <a:pt x="23" y="19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8" y="19"/>
                  <a:pt x="30" y="19"/>
                </a:cubicBezTo>
                <a:cubicBezTo>
                  <a:pt x="33" y="19"/>
                  <a:pt x="35" y="20"/>
                  <a:pt x="36" y="21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8"/>
                  <a:pt x="44" y="30"/>
                  <a:pt x="44" y="32"/>
                </a:cubicBezTo>
                <a:cubicBezTo>
                  <a:pt x="44" y="34"/>
                  <a:pt x="43" y="36"/>
                  <a:pt x="41" y="38"/>
                </a:cubicBezTo>
                <a:close/>
                <a:moveTo>
                  <a:pt x="19" y="12"/>
                </a:moveTo>
                <a:cubicBezTo>
                  <a:pt x="14" y="6"/>
                  <a:pt x="14" y="6"/>
                  <a:pt x="14" y="6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1"/>
                  <a:pt x="5" y="12"/>
                </a:cubicBezTo>
                <a:cubicBezTo>
                  <a:pt x="5" y="12"/>
                  <a:pt x="5" y="13"/>
                  <a:pt x="6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3" y="20"/>
                  <a:pt x="13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4" y="18"/>
                  <a:pt x="13" y="17"/>
                  <a:pt x="13" y="16"/>
                </a:cubicBezTo>
                <a:cubicBezTo>
                  <a:pt x="13" y="15"/>
                  <a:pt x="14" y="13"/>
                  <a:pt x="16" y="13"/>
                </a:cubicBezTo>
                <a:cubicBezTo>
                  <a:pt x="17" y="13"/>
                  <a:pt x="18" y="14"/>
                  <a:pt x="19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2"/>
                  <a:pt x="19" y="12"/>
                </a:cubicBezTo>
                <a:close/>
                <a:moveTo>
                  <a:pt x="38" y="30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1" y="24"/>
                  <a:pt x="30" y="24"/>
                </a:cubicBezTo>
                <a:cubicBezTo>
                  <a:pt x="30" y="24"/>
                  <a:pt x="29" y="24"/>
                  <a:pt x="29" y="25"/>
                </a:cubicBezTo>
                <a:cubicBezTo>
                  <a:pt x="29" y="26"/>
                  <a:pt x="30" y="27"/>
                  <a:pt x="30" y="28"/>
                </a:cubicBezTo>
                <a:cubicBezTo>
                  <a:pt x="30" y="29"/>
                  <a:pt x="29" y="31"/>
                  <a:pt x="28" y="31"/>
                </a:cubicBezTo>
                <a:cubicBezTo>
                  <a:pt x="27" y="31"/>
                  <a:pt x="26" y="29"/>
                  <a:pt x="25" y="29"/>
                </a:cubicBezTo>
                <a:cubicBezTo>
                  <a:pt x="24" y="29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1" y="39"/>
                  <a:pt x="32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3"/>
                  <a:pt x="39" y="32"/>
                </a:cubicBezTo>
                <a:cubicBezTo>
                  <a:pt x="39" y="32"/>
                  <a:pt x="38" y="31"/>
                  <a:pt x="38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57" name="Freeform 409"/>
          <p:cNvSpPr>
            <a:spLocks noEditPoints="1"/>
          </p:cNvSpPr>
          <p:nvPr/>
        </p:nvSpPr>
        <p:spPr bwMode="auto">
          <a:xfrm>
            <a:off x="4265194" y="1673603"/>
            <a:ext cx="316344" cy="336840"/>
          </a:xfrm>
          <a:custGeom>
            <a:avLst/>
            <a:gdLst>
              <a:gd name="T0" fmla="*/ 44 w 45"/>
              <a:gd name="T1" fmla="*/ 18 h 43"/>
              <a:gd name="T2" fmla="*/ 34 w 45"/>
              <a:gd name="T3" fmla="*/ 28 h 43"/>
              <a:gd name="T4" fmla="*/ 37 w 45"/>
              <a:gd name="T5" fmla="*/ 41 h 43"/>
              <a:gd name="T6" fmla="*/ 37 w 45"/>
              <a:gd name="T7" fmla="*/ 41 h 43"/>
              <a:gd name="T8" fmla="*/ 36 w 45"/>
              <a:gd name="T9" fmla="*/ 43 h 43"/>
              <a:gd name="T10" fmla="*/ 34 w 45"/>
              <a:gd name="T11" fmla="*/ 43 h 43"/>
              <a:gd name="T12" fmla="*/ 22 w 45"/>
              <a:gd name="T13" fmla="*/ 36 h 43"/>
              <a:gd name="T14" fmla="*/ 10 w 45"/>
              <a:gd name="T15" fmla="*/ 43 h 43"/>
              <a:gd name="T16" fmla="*/ 9 w 45"/>
              <a:gd name="T17" fmla="*/ 43 h 43"/>
              <a:gd name="T18" fmla="*/ 8 w 45"/>
              <a:gd name="T19" fmla="*/ 41 h 43"/>
              <a:gd name="T20" fmla="*/ 8 w 45"/>
              <a:gd name="T21" fmla="*/ 41 h 43"/>
              <a:gd name="T22" fmla="*/ 11 w 45"/>
              <a:gd name="T23" fmla="*/ 28 h 43"/>
              <a:gd name="T24" fmla="*/ 1 w 45"/>
              <a:gd name="T25" fmla="*/ 18 h 43"/>
              <a:gd name="T26" fmla="*/ 0 w 45"/>
              <a:gd name="T27" fmla="*/ 17 h 43"/>
              <a:gd name="T28" fmla="*/ 2 w 45"/>
              <a:gd name="T29" fmla="*/ 16 h 43"/>
              <a:gd name="T30" fmla="*/ 15 w 45"/>
              <a:gd name="T31" fmla="*/ 14 h 43"/>
              <a:gd name="T32" fmla="*/ 21 w 45"/>
              <a:gd name="T33" fmla="*/ 1 h 43"/>
              <a:gd name="T34" fmla="*/ 22 w 45"/>
              <a:gd name="T35" fmla="*/ 0 h 43"/>
              <a:gd name="T36" fmla="*/ 24 w 45"/>
              <a:gd name="T37" fmla="*/ 1 h 43"/>
              <a:gd name="T38" fmla="*/ 30 w 45"/>
              <a:gd name="T39" fmla="*/ 14 h 43"/>
              <a:gd name="T40" fmla="*/ 43 w 45"/>
              <a:gd name="T41" fmla="*/ 16 h 43"/>
              <a:gd name="T42" fmla="*/ 45 w 45"/>
              <a:gd name="T43" fmla="*/ 17 h 43"/>
              <a:gd name="T44" fmla="*/ 44 w 45"/>
              <a:gd name="T45" fmla="*/ 18 h 43"/>
              <a:gd name="T46" fmla="*/ 39 w 45"/>
              <a:gd name="T47" fmla="*/ 18 h 43"/>
              <a:gd name="T48" fmla="*/ 27 w 45"/>
              <a:gd name="T49" fmla="*/ 17 h 43"/>
              <a:gd name="T50" fmla="*/ 22 w 45"/>
              <a:gd name="T51" fmla="*/ 6 h 43"/>
              <a:gd name="T52" fmla="*/ 17 w 45"/>
              <a:gd name="T53" fmla="*/ 17 h 43"/>
              <a:gd name="T54" fmla="*/ 6 w 45"/>
              <a:gd name="T55" fmla="*/ 18 h 43"/>
              <a:gd name="T56" fmla="*/ 14 w 45"/>
              <a:gd name="T57" fmla="*/ 26 h 43"/>
              <a:gd name="T58" fmla="*/ 12 w 45"/>
              <a:gd name="T59" fmla="*/ 38 h 43"/>
              <a:gd name="T60" fmla="*/ 22 w 45"/>
              <a:gd name="T61" fmla="*/ 32 h 43"/>
              <a:gd name="T62" fmla="*/ 33 w 45"/>
              <a:gd name="T63" fmla="*/ 38 h 43"/>
              <a:gd name="T64" fmla="*/ 31 w 45"/>
              <a:gd name="T65" fmla="*/ 26 h 43"/>
              <a:gd name="T66" fmla="*/ 39 w 45"/>
              <a:gd name="T67" fmla="*/ 1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" h="43">
                <a:moveTo>
                  <a:pt x="44" y="18"/>
                </a:moveTo>
                <a:cubicBezTo>
                  <a:pt x="34" y="28"/>
                  <a:pt x="34" y="28"/>
                  <a:pt x="34" y="28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2"/>
                  <a:pt x="36" y="43"/>
                  <a:pt x="36" y="43"/>
                </a:cubicBezTo>
                <a:cubicBezTo>
                  <a:pt x="35" y="43"/>
                  <a:pt x="35" y="43"/>
                  <a:pt x="34" y="43"/>
                </a:cubicBezTo>
                <a:cubicBezTo>
                  <a:pt x="22" y="36"/>
                  <a:pt x="22" y="36"/>
                  <a:pt x="22" y="3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9" y="43"/>
                </a:cubicBezTo>
                <a:cubicBezTo>
                  <a:pt x="9" y="43"/>
                  <a:pt x="8" y="42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28"/>
                  <a:pt x="11" y="28"/>
                  <a:pt x="11" y="2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6"/>
                  <a:pt x="1" y="16"/>
                  <a:pt x="2" y="16"/>
                </a:cubicBezTo>
                <a:cubicBezTo>
                  <a:pt x="15" y="14"/>
                  <a:pt x="15" y="14"/>
                  <a:pt x="15" y="14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2" y="0"/>
                  <a:pt x="22" y="0"/>
                </a:cubicBezTo>
                <a:cubicBezTo>
                  <a:pt x="23" y="0"/>
                  <a:pt x="23" y="1"/>
                  <a:pt x="24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43" y="16"/>
                  <a:pt x="43" y="16"/>
                  <a:pt x="43" y="16"/>
                </a:cubicBezTo>
                <a:cubicBezTo>
                  <a:pt x="44" y="16"/>
                  <a:pt x="45" y="16"/>
                  <a:pt x="45" y="17"/>
                </a:cubicBezTo>
                <a:cubicBezTo>
                  <a:pt x="45" y="17"/>
                  <a:pt x="44" y="18"/>
                  <a:pt x="44" y="18"/>
                </a:cubicBezTo>
                <a:close/>
                <a:moveTo>
                  <a:pt x="39" y="18"/>
                </a:moveTo>
                <a:cubicBezTo>
                  <a:pt x="27" y="17"/>
                  <a:pt x="27" y="17"/>
                  <a:pt x="27" y="17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17"/>
                  <a:pt x="17" y="17"/>
                  <a:pt x="17" y="17"/>
                </a:cubicBezTo>
                <a:cubicBezTo>
                  <a:pt x="6" y="18"/>
                  <a:pt x="6" y="18"/>
                  <a:pt x="6" y="18"/>
                </a:cubicBezTo>
                <a:cubicBezTo>
                  <a:pt x="14" y="26"/>
                  <a:pt x="14" y="26"/>
                  <a:pt x="14" y="26"/>
                </a:cubicBezTo>
                <a:cubicBezTo>
                  <a:pt x="12" y="38"/>
                  <a:pt x="12" y="38"/>
                  <a:pt x="12" y="38"/>
                </a:cubicBezTo>
                <a:cubicBezTo>
                  <a:pt x="22" y="32"/>
                  <a:pt x="22" y="32"/>
                  <a:pt x="22" y="32"/>
                </a:cubicBezTo>
                <a:cubicBezTo>
                  <a:pt x="33" y="38"/>
                  <a:pt x="33" y="38"/>
                  <a:pt x="33" y="38"/>
                </a:cubicBezTo>
                <a:cubicBezTo>
                  <a:pt x="31" y="26"/>
                  <a:pt x="31" y="26"/>
                  <a:pt x="31" y="26"/>
                </a:cubicBezTo>
                <a:lnTo>
                  <a:pt x="39" y="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58" name="TextBox 50"/>
          <p:cNvSpPr txBox="1"/>
          <p:nvPr/>
        </p:nvSpPr>
        <p:spPr>
          <a:xfrm>
            <a:off x="5446736" y="2825319"/>
            <a:ext cx="27536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Wir eruieren Fördermöglichkeiten für Produkte/Konsortien und vernetzen frühzeitig mit Forschung &amp; Wissenschaft. 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9" name="TextBox 51"/>
          <p:cNvSpPr txBox="1"/>
          <p:nvPr/>
        </p:nvSpPr>
        <p:spPr>
          <a:xfrm>
            <a:off x="5466189" y="2445726"/>
            <a:ext cx="31643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100" b="1" dirty="0" err="1" smtClean="0">
                <a:cs typeface="Arial" pitchFamily="34" charset="0"/>
              </a:rPr>
              <a:t>Sie</a:t>
            </a:r>
            <a:r>
              <a:rPr lang="en-GB" altLang="ko-KR" sz="1100" b="1" dirty="0" smtClean="0">
                <a:cs typeface="Arial" pitchFamily="34" charset="0"/>
              </a:rPr>
              <a:t> </a:t>
            </a:r>
            <a:r>
              <a:rPr lang="en-GB" altLang="ko-KR" sz="1100" b="1" dirty="0" err="1" smtClean="0">
                <a:cs typeface="Arial" pitchFamily="34" charset="0"/>
              </a:rPr>
              <a:t>begleiten</a:t>
            </a:r>
            <a:r>
              <a:rPr lang="en-GB" altLang="ko-KR" sz="1100" b="1" dirty="0" smtClean="0">
                <a:cs typeface="Arial" pitchFamily="34" charset="0"/>
              </a:rPr>
              <a:t> </a:t>
            </a:r>
            <a:r>
              <a:rPr lang="en-GB" altLang="ko-KR" sz="1100" b="1" dirty="0" err="1" smtClean="0">
                <a:cs typeface="Arial" pitchFamily="34" charset="0"/>
              </a:rPr>
              <a:t>frühzeitig</a:t>
            </a:r>
            <a:r>
              <a:rPr lang="en-GB" altLang="ko-KR" sz="1100" b="1" dirty="0" smtClean="0">
                <a:cs typeface="Arial" pitchFamily="34" charset="0"/>
              </a:rPr>
              <a:t> </a:t>
            </a:r>
            <a:r>
              <a:rPr lang="en-GB" altLang="ko-KR" sz="1100" b="1" dirty="0" err="1" smtClean="0">
                <a:cs typeface="Arial" pitchFamily="34" charset="0"/>
              </a:rPr>
              <a:t>junge</a:t>
            </a:r>
            <a:r>
              <a:rPr lang="en-GB" altLang="ko-KR" sz="1100" b="1" dirty="0" smtClean="0">
                <a:cs typeface="Arial" pitchFamily="34" charset="0"/>
              </a:rPr>
              <a:t> </a:t>
            </a:r>
            <a:r>
              <a:rPr lang="en-GB" altLang="ko-KR" sz="1100" b="1" dirty="0" err="1" smtClean="0">
                <a:cs typeface="Arial" pitchFamily="34" charset="0"/>
              </a:rPr>
              <a:t>Unternehmen</a:t>
            </a:r>
            <a:r>
              <a:rPr lang="en-GB" altLang="ko-KR" sz="1100" b="1" dirty="0">
                <a:cs typeface="Arial" pitchFamily="34" charset="0"/>
              </a:rPr>
              <a:t> </a:t>
            </a:r>
            <a:r>
              <a:rPr lang="en-GB" altLang="ko-KR" sz="1100" b="1" dirty="0" smtClean="0">
                <a:cs typeface="Arial" pitchFamily="34" charset="0"/>
              </a:rPr>
              <a:t>und </a:t>
            </a:r>
            <a:r>
              <a:rPr lang="en-GB" altLang="ko-KR" sz="1100" b="1" dirty="0" err="1" smtClean="0">
                <a:cs typeface="Arial" pitchFamily="34" charset="0"/>
              </a:rPr>
              <a:t>bilden</a:t>
            </a:r>
            <a:r>
              <a:rPr lang="en-GB" altLang="ko-KR" sz="1100" b="1" dirty="0" smtClean="0">
                <a:cs typeface="Arial" pitchFamily="34" charset="0"/>
              </a:rPr>
              <a:t> </a:t>
            </a:r>
            <a:r>
              <a:rPr lang="en-GB" altLang="ko-KR" sz="1100" b="1" dirty="0" err="1" smtClean="0">
                <a:cs typeface="Arial" pitchFamily="34" charset="0"/>
              </a:rPr>
              <a:t>ggf</a:t>
            </a:r>
            <a:r>
              <a:rPr lang="en-GB" altLang="ko-KR" sz="1100" b="1" dirty="0" smtClean="0">
                <a:cs typeface="Arial" pitchFamily="34" charset="0"/>
              </a:rPr>
              <a:t>. </a:t>
            </a:r>
            <a:r>
              <a:rPr lang="en-GB" altLang="ko-KR" sz="1100" b="1" dirty="0" err="1" smtClean="0">
                <a:cs typeface="Arial" pitchFamily="34" charset="0"/>
              </a:rPr>
              <a:t>Konsortien</a:t>
            </a:r>
            <a:endParaRPr lang="en-GB" altLang="ko-KR" sz="1100" b="1" dirty="0">
              <a:cs typeface="Arial" pitchFamily="34" charset="0"/>
            </a:endParaRPr>
          </a:p>
        </p:txBody>
      </p:sp>
      <p:sp>
        <p:nvSpPr>
          <p:cNvPr id="60" name="Freeform 195"/>
          <p:cNvSpPr>
            <a:spLocks noEditPoints="1"/>
          </p:cNvSpPr>
          <p:nvPr/>
        </p:nvSpPr>
        <p:spPr bwMode="auto">
          <a:xfrm>
            <a:off x="4308012" y="2581956"/>
            <a:ext cx="271094" cy="261450"/>
          </a:xfrm>
          <a:custGeom>
            <a:avLst/>
            <a:gdLst>
              <a:gd name="T0" fmla="*/ 7 w 47"/>
              <a:gd name="T1" fmla="*/ 13 h 42"/>
              <a:gd name="T2" fmla="*/ 13 w 47"/>
              <a:gd name="T3" fmla="*/ 16 h 42"/>
              <a:gd name="T4" fmla="*/ 14 w 47"/>
              <a:gd name="T5" fmla="*/ 15 h 42"/>
              <a:gd name="T6" fmla="*/ 18 w 47"/>
              <a:gd name="T7" fmla="*/ 12 h 42"/>
              <a:gd name="T8" fmla="*/ 18 w 47"/>
              <a:gd name="T9" fmla="*/ 12 h 42"/>
              <a:gd name="T10" fmla="*/ 16 w 47"/>
              <a:gd name="T11" fmla="*/ 9 h 42"/>
              <a:gd name="T12" fmla="*/ 25 w 47"/>
              <a:gd name="T13" fmla="*/ 0 h 42"/>
              <a:gd name="T14" fmla="*/ 18 w 47"/>
              <a:gd name="T15" fmla="*/ 0 h 42"/>
              <a:gd name="T16" fmla="*/ 10 w 47"/>
              <a:gd name="T17" fmla="*/ 4 h 42"/>
              <a:gd name="T18" fmla="*/ 6 w 47"/>
              <a:gd name="T19" fmla="*/ 7 h 42"/>
              <a:gd name="T20" fmla="*/ 5 w 47"/>
              <a:gd name="T21" fmla="*/ 10 h 42"/>
              <a:gd name="T22" fmla="*/ 2 w 47"/>
              <a:gd name="T23" fmla="*/ 11 h 42"/>
              <a:gd name="T24" fmla="*/ 0 w 47"/>
              <a:gd name="T25" fmla="*/ 13 h 42"/>
              <a:gd name="T26" fmla="*/ 0 w 47"/>
              <a:gd name="T27" fmla="*/ 14 h 42"/>
              <a:gd name="T28" fmla="*/ 3 w 47"/>
              <a:gd name="T29" fmla="*/ 17 h 42"/>
              <a:gd name="T30" fmla="*/ 5 w 47"/>
              <a:gd name="T31" fmla="*/ 18 h 42"/>
              <a:gd name="T32" fmla="*/ 6 w 47"/>
              <a:gd name="T33" fmla="*/ 16 h 42"/>
              <a:gd name="T34" fmla="*/ 7 w 47"/>
              <a:gd name="T35" fmla="*/ 13 h 42"/>
              <a:gd name="T36" fmla="*/ 20 w 47"/>
              <a:gd name="T37" fmla="*/ 15 h 42"/>
              <a:gd name="T38" fmla="*/ 19 w 47"/>
              <a:gd name="T39" fmla="*/ 15 h 42"/>
              <a:gd name="T40" fmla="*/ 16 w 47"/>
              <a:gd name="T41" fmla="*/ 18 h 42"/>
              <a:gd name="T42" fmla="*/ 16 w 47"/>
              <a:gd name="T43" fmla="*/ 18 h 42"/>
              <a:gd name="T44" fmla="*/ 36 w 47"/>
              <a:gd name="T45" fmla="*/ 41 h 42"/>
              <a:gd name="T46" fmla="*/ 37 w 47"/>
              <a:gd name="T47" fmla="*/ 41 h 42"/>
              <a:gd name="T48" fmla="*/ 40 w 47"/>
              <a:gd name="T49" fmla="*/ 39 h 42"/>
              <a:gd name="T50" fmla="*/ 40 w 47"/>
              <a:gd name="T51" fmla="*/ 37 h 42"/>
              <a:gd name="T52" fmla="*/ 20 w 47"/>
              <a:gd name="T53" fmla="*/ 15 h 42"/>
              <a:gd name="T54" fmla="*/ 46 w 47"/>
              <a:gd name="T55" fmla="*/ 5 h 42"/>
              <a:gd name="T56" fmla="*/ 45 w 47"/>
              <a:gd name="T57" fmla="*/ 5 h 42"/>
              <a:gd name="T58" fmla="*/ 43 w 47"/>
              <a:gd name="T59" fmla="*/ 8 h 42"/>
              <a:gd name="T60" fmla="*/ 38 w 47"/>
              <a:gd name="T61" fmla="*/ 9 h 42"/>
              <a:gd name="T62" fmla="*/ 37 w 47"/>
              <a:gd name="T63" fmla="*/ 5 h 42"/>
              <a:gd name="T64" fmla="*/ 39 w 47"/>
              <a:gd name="T65" fmla="*/ 1 h 42"/>
              <a:gd name="T66" fmla="*/ 38 w 47"/>
              <a:gd name="T67" fmla="*/ 1 h 42"/>
              <a:gd name="T68" fmla="*/ 32 w 47"/>
              <a:gd name="T69" fmla="*/ 6 h 42"/>
              <a:gd name="T70" fmla="*/ 30 w 47"/>
              <a:gd name="T71" fmla="*/ 14 h 42"/>
              <a:gd name="T72" fmla="*/ 27 w 47"/>
              <a:gd name="T73" fmla="*/ 17 h 42"/>
              <a:gd name="T74" fmla="*/ 30 w 47"/>
              <a:gd name="T75" fmla="*/ 21 h 42"/>
              <a:gd name="T76" fmla="*/ 34 w 47"/>
              <a:gd name="T77" fmla="*/ 17 h 42"/>
              <a:gd name="T78" fmla="*/ 38 w 47"/>
              <a:gd name="T79" fmla="*/ 16 h 42"/>
              <a:gd name="T80" fmla="*/ 46 w 47"/>
              <a:gd name="T81" fmla="*/ 13 h 42"/>
              <a:gd name="T82" fmla="*/ 46 w 47"/>
              <a:gd name="T83" fmla="*/ 5 h 42"/>
              <a:gd name="T84" fmla="*/ 6 w 47"/>
              <a:gd name="T85" fmla="*/ 37 h 42"/>
              <a:gd name="T86" fmla="*/ 6 w 47"/>
              <a:gd name="T87" fmla="*/ 39 h 42"/>
              <a:gd name="T88" fmla="*/ 8 w 47"/>
              <a:gd name="T89" fmla="*/ 41 h 42"/>
              <a:gd name="T90" fmla="*/ 10 w 47"/>
              <a:gd name="T91" fmla="*/ 41 h 42"/>
              <a:gd name="T92" fmla="*/ 22 w 47"/>
              <a:gd name="T93" fmla="*/ 30 h 42"/>
              <a:gd name="T94" fmla="*/ 18 w 47"/>
              <a:gd name="T95" fmla="*/ 26 h 42"/>
              <a:gd name="T96" fmla="*/ 6 w 47"/>
              <a:gd name="T97" fmla="*/ 3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" h="42">
                <a:moveTo>
                  <a:pt x="7" y="13"/>
                </a:moveTo>
                <a:cubicBezTo>
                  <a:pt x="9" y="12"/>
                  <a:pt x="11" y="13"/>
                  <a:pt x="13" y="16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7" y="10"/>
                  <a:pt x="16" y="9"/>
                </a:cubicBezTo>
                <a:cubicBezTo>
                  <a:pt x="12" y="4"/>
                  <a:pt x="28" y="0"/>
                  <a:pt x="25" y="0"/>
                </a:cubicBezTo>
                <a:cubicBezTo>
                  <a:pt x="24" y="0"/>
                  <a:pt x="19" y="0"/>
                  <a:pt x="18" y="0"/>
                </a:cubicBezTo>
                <a:cubicBezTo>
                  <a:pt x="15" y="0"/>
                  <a:pt x="12" y="3"/>
                  <a:pt x="10" y="4"/>
                </a:cubicBezTo>
                <a:cubicBezTo>
                  <a:pt x="7" y="6"/>
                  <a:pt x="6" y="7"/>
                  <a:pt x="6" y="7"/>
                </a:cubicBezTo>
                <a:cubicBezTo>
                  <a:pt x="5" y="8"/>
                  <a:pt x="6" y="9"/>
                  <a:pt x="5" y="10"/>
                </a:cubicBezTo>
                <a:cubicBezTo>
                  <a:pt x="3" y="12"/>
                  <a:pt x="3" y="11"/>
                  <a:pt x="2" y="11"/>
                </a:cubicBezTo>
                <a:cubicBezTo>
                  <a:pt x="1" y="12"/>
                  <a:pt x="0" y="13"/>
                  <a:pt x="0" y="13"/>
                </a:cubicBezTo>
                <a:cubicBezTo>
                  <a:pt x="0" y="13"/>
                  <a:pt x="0" y="14"/>
                  <a:pt x="0" y="14"/>
                </a:cubicBezTo>
                <a:cubicBezTo>
                  <a:pt x="0" y="14"/>
                  <a:pt x="3" y="17"/>
                  <a:pt x="3" y="17"/>
                </a:cubicBezTo>
                <a:cubicBezTo>
                  <a:pt x="3" y="18"/>
                  <a:pt x="4" y="18"/>
                  <a:pt x="5" y="18"/>
                </a:cubicBezTo>
                <a:cubicBezTo>
                  <a:pt x="5" y="17"/>
                  <a:pt x="6" y="16"/>
                  <a:pt x="6" y="16"/>
                </a:cubicBezTo>
                <a:cubicBezTo>
                  <a:pt x="6" y="16"/>
                  <a:pt x="6" y="14"/>
                  <a:pt x="7" y="13"/>
                </a:cubicBezTo>
                <a:close/>
                <a:moveTo>
                  <a:pt x="20" y="15"/>
                </a:moveTo>
                <a:cubicBezTo>
                  <a:pt x="20" y="14"/>
                  <a:pt x="20" y="14"/>
                  <a:pt x="19" y="15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7" y="41"/>
                  <a:pt x="37" y="41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8"/>
                  <a:pt x="40" y="38"/>
                  <a:pt x="40" y="37"/>
                </a:cubicBezTo>
                <a:lnTo>
                  <a:pt x="20" y="15"/>
                </a:lnTo>
                <a:close/>
                <a:moveTo>
                  <a:pt x="46" y="5"/>
                </a:moveTo>
                <a:cubicBezTo>
                  <a:pt x="46" y="4"/>
                  <a:pt x="46" y="4"/>
                  <a:pt x="45" y="5"/>
                </a:cubicBezTo>
                <a:cubicBezTo>
                  <a:pt x="45" y="5"/>
                  <a:pt x="44" y="7"/>
                  <a:pt x="43" y="8"/>
                </a:cubicBezTo>
                <a:cubicBezTo>
                  <a:pt x="42" y="9"/>
                  <a:pt x="41" y="11"/>
                  <a:pt x="38" y="9"/>
                </a:cubicBezTo>
                <a:cubicBezTo>
                  <a:pt x="36" y="7"/>
                  <a:pt x="37" y="6"/>
                  <a:pt x="37" y="5"/>
                </a:cubicBezTo>
                <a:cubicBezTo>
                  <a:pt x="38" y="4"/>
                  <a:pt x="39" y="2"/>
                  <a:pt x="39" y="1"/>
                </a:cubicBezTo>
                <a:cubicBezTo>
                  <a:pt x="40" y="1"/>
                  <a:pt x="39" y="0"/>
                  <a:pt x="38" y="1"/>
                </a:cubicBezTo>
                <a:cubicBezTo>
                  <a:pt x="38" y="1"/>
                  <a:pt x="33" y="3"/>
                  <a:pt x="32" y="6"/>
                </a:cubicBezTo>
                <a:cubicBezTo>
                  <a:pt x="31" y="9"/>
                  <a:pt x="32" y="11"/>
                  <a:pt x="30" y="14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1"/>
                  <a:pt x="30" y="21"/>
                  <a:pt x="30" y="21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6"/>
                  <a:pt x="37" y="16"/>
                  <a:pt x="38" y="16"/>
                </a:cubicBezTo>
                <a:cubicBezTo>
                  <a:pt x="42" y="17"/>
                  <a:pt x="44" y="15"/>
                  <a:pt x="46" y="13"/>
                </a:cubicBezTo>
                <a:cubicBezTo>
                  <a:pt x="47" y="11"/>
                  <a:pt x="47" y="6"/>
                  <a:pt x="46" y="5"/>
                </a:cubicBezTo>
                <a:close/>
                <a:moveTo>
                  <a:pt x="6" y="37"/>
                </a:moveTo>
                <a:cubicBezTo>
                  <a:pt x="6" y="38"/>
                  <a:pt x="6" y="39"/>
                  <a:pt x="6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9" y="42"/>
                  <a:pt x="10" y="42"/>
                  <a:pt x="10" y="41"/>
                </a:cubicBezTo>
                <a:cubicBezTo>
                  <a:pt x="22" y="30"/>
                  <a:pt x="22" y="30"/>
                  <a:pt x="22" y="30"/>
                </a:cubicBezTo>
                <a:cubicBezTo>
                  <a:pt x="18" y="26"/>
                  <a:pt x="18" y="26"/>
                  <a:pt x="18" y="26"/>
                </a:cubicBezTo>
                <a:lnTo>
                  <a:pt x="6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61" name="Freeform 249"/>
          <p:cNvSpPr>
            <a:spLocks noEditPoints="1"/>
          </p:cNvSpPr>
          <p:nvPr/>
        </p:nvSpPr>
        <p:spPr bwMode="auto">
          <a:xfrm>
            <a:off x="3473596" y="3040317"/>
            <a:ext cx="295630" cy="260449"/>
          </a:xfrm>
          <a:custGeom>
            <a:avLst/>
            <a:gdLst>
              <a:gd name="T0" fmla="*/ 28 w 38"/>
              <a:gd name="T1" fmla="*/ 17 h 44"/>
              <a:gd name="T2" fmla="*/ 31 w 38"/>
              <a:gd name="T3" fmla="*/ 2 h 44"/>
              <a:gd name="T4" fmla="*/ 20 w 38"/>
              <a:gd name="T5" fmla="*/ 13 h 44"/>
              <a:gd name="T6" fmla="*/ 10 w 38"/>
              <a:gd name="T7" fmla="*/ 22 h 44"/>
              <a:gd name="T8" fmla="*/ 10 w 38"/>
              <a:gd name="T9" fmla="*/ 38 h 44"/>
              <a:gd name="T10" fmla="*/ 30 w 38"/>
              <a:gd name="T11" fmla="*/ 44 h 44"/>
              <a:gd name="T12" fmla="*/ 38 w 38"/>
              <a:gd name="T13" fmla="*/ 21 h 44"/>
              <a:gd name="T14" fmla="*/ 28 w 38"/>
              <a:gd name="T15" fmla="*/ 17 h 44"/>
              <a:gd name="T16" fmla="*/ 8 w 38"/>
              <a:gd name="T17" fmla="*/ 17 h 44"/>
              <a:gd name="T18" fmla="*/ 0 w 38"/>
              <a:gd name="T19" fmla="*/ 24 h 44"/>
              <a:gd name="T20" fmla="*/ 0 w 38"/>
              <a:gd name="T21" fmla="*/ 36 h 44"/>
              <a:gd name="T22" fmla="*/ 8 w 38"/>
              <a:gd name="T23" fmla="*/ 43 h 44"/>
              <a:gd name="T24" fmla="*/ 5 w 38"/>
              <a:gd name="T25" fmla="*/ 37 h 44"/>
              <a:gd name="T26" fmla="*/ 5 w 38"/>
              <a:gd name="T27" fmla="*/ 22 h 44"/>
              <a:gd name="T28" fmla="*/ 8 w 38"/>
              <a:gd name="T29" fmla="*/ 1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" h="44">
                <a:moveTo>
                  <a:pt x="28" y="17"/>
                </a:moveTo>
                <a:cubicBezTo>
                  <a:pt x="28" y="16"/>
                  <a:pt x="36" y="8"/>
                  <a:pt x="31" y="2"/>
                </a:cubicBezTo>
                <a:cubicBezTo>
                  <a:pt x="30" y="0"/>
                  <a:pt x="26" y="9"/>
                  <a:pt x="20" y="13"/>
                </a:cubicBezTo>
                <a:cubicBezTo>
                  <a:pt x="17" y="15"/>
                  <a:pt x="10" y="19"/>
                  <a:pt x="10" y="22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41"/>
                  <a:pt x="21" y="44"/>
                  <a:pt x="30" y="44"/>
                </a:cubicBezTo>
                <a:cubicBezTo>
                  <a:pt x="33" y="44"/>
                  <a:pt x="38" y="24"/>
                  <a:pt x="38" y="21"/>
                </a:cubicBezTo>
                <a:cubicBezTo>
                  <a:pt x="38" y="17"/>
                  <a:pt x="28" y="18"/>
                  <a:pt x="28" y="17"/>
                </a:cubicBezTo>
                <a:close/>
                <a:moveTo>
                  <a:pt x="8" y="17"/>
                </a:moveTo>
                <a:cubicBezTo>
                  <a:pt x="6" y="17"/>
                  <a:pt x="0" y="18"/>
                  <a:pt x="0" y="24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2"/>
                  <a:pt x="6" y="43"/>
                  <a:pt x="8" y="43"/>
                </a:cubicBezTo>
                <a:cubicBezTo>
                  <a:pt x="9" y="43"/>
                  <a:pt x="5" y="41"/>
                  <a:pt x="5" y="3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18"/>
                  <a:pt x="9" y="17"/>
                  <a:pt x="8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62" name="TextBox 50"/>
          <p:cNvSpPr txBox="1"/>
          <p:nvPr/>
        </p:nvSpPr>
        <p:spPr>
          <a:xfrm>
            <a:off x="390077" y="3038426"/>
            <a:ext cx="2215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Startups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sind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agil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,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helfen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beim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Prototyping und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haben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einen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klaren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Kunden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- und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Produktfokus</a:t>
            </a:r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.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Sie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als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Mitglied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haben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den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Marktzugang</a:t>
            </a:r>
            <a:r>
              <a:rPr lang="en-GB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, Expertise und </a:t>
            </a:r>
            <a:r>
              <a:rPr lang="en-GB" altLang="ko-KR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Infrastruktur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3" name="TextBox 51"/>
          <p:cNvSpPr txBox="1"/>
          <p:nvPr/>
        </p:nvSpPr>
        <p:spPr>
          <a:xfrm>
            <a:off x="11653" y="2838180"/>
            <a:ext cx="2605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100" b="1" dirty="0" err="1" smtClean="0">
                <a:cs typeface="Arial" pitchFamily="34" charset="0"/>
              </a:rPr>
              <a:t>Beide</a:t>
            </a:r>
            <a:r>
              <a:rPr lang="en-GB" altLang="ko-KR" sz="1100" b="1" dirty="0" smtClean="0">
                <a:cs typeface="Arial" pitchFamily="34" charset="0"/>
              </a:rPr>
              <a:t> </a:t>
            </a:r>
            <a:r>
              <a:rPr lang="en-GB" altLang="ko-KR" sz="1100" b="1" dirty="0" err="1" smtClean="0">
                <a:cs typeface="Arial" pitchFamily="34" charset="0"/>
              </a:rPr>
              <a:t>profitieren</a:t>
            </a:r>
            <a:r>
              <a:rPr lang="en-GB" altLang="ko-KR" sz="1100" b="1" dirty="0" smtClean="0">
                <a:cs typeface="Arial" pitchFamily="34" charset="0"/>
              </a:rPr>
              <a:t> </a:t>
            </a:r>
            <a:r>
              <a:rPr lang="en-GB" altLang="ko-KR" sz="1100" b="1" dirty="0" err="1" smtClean="0">
                <a:cs typeface="Arial" pitchFamily="34" charset="0"/>
              </a:rPr>
              <a:t>schnell</a:t>
            </a:r>
            <a:r>
              <a:rPr lang="en-GB" altLang="ko-KR" sz="1100" b="1" dirty="0" smtClean="0">
                <a:cs typeface="Arial" pitchFamily="34" charset="0"/>
              </a:rPr>
              <a:t>!</a:t>
            </a:r>
            <a:endParaRPr lang="en-GB" altLang="ko-KR" sz="11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LASSEN SIE UNS DIE DIGITALISIERUNG IN HAMBURG GEMEINSAM VORANBRINGEN!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mtClean="0"/>
              <a:t>www.mediaserver.hamburg.de / Andreas Vallbracht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1" y="543050"/>
            <a:ext cx="698810" cy="6988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43675" y="482290"/>
            <a:ext cx="26003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SzPct val="150000"/>
            </a:pPr>
            <a:r>
              <a:rPr lang="de-DE" sz="1200" b="1" dirty="0" smtClean="0">
                <a:solidFill>
                  <a:schemeClr val="accent1"/>
                </a:solidFill>
              </a:rPr>
              <a:t>Dr. Jan C. Rode</a:t>
            </a:r>
            <a:br>
              <a:rPr lang="de-DE" sz="1200" b="1" dirty="0" smtClean="0">
                <a:solidFill>
                  <a:schemeClr val="accent1"/>
                </a:solidFill>
              </a:rPr>
            </a:br>
            <a:r>
              <a:rPr lang="de-DE" sz="1100" dirty="0" smtClean="0">
                <a:solidFill>
                  <a:schemeClr val="accent1"/>
                </a:solidFill>
              </a:rPr>
              <a:t>Projektleiter „Start-up Logistik Radar“</a:t>
            </a:r>
            <a:br>
              <a:rPr lang="de-DE" sz="1100" dirty="0" smtClean="0">
                <a:solidFill>
                  <a:schemeClr val="accent1"/>
                </a:solidFill>
              </a:rPr>
            </a:br>
            <a:r>
              <a:rPr lang="de-DE" sz="1100" dirty="0" smtClean="0">
                <a:solidFill>
                  <a:schemeClr val="accent1"/>
                </a:solidFill>
              </a:rPr>
              <a:t>+49 40 22 70 19 – 36 </a:t>
            </a:r>
            <a:br>
              <a:rPr lang="de-DE" sz="1100" dirty="0" smtClean="0">
                <a:solidFill>
                  <a:schemeClr val="accent1"/>
                </a:solidFill>
              </a:rPr>
            </a:br>
            <a:r>
              <a:rPr lang="de-DE" sz="1100" dirty="0" smtClean="0">
                <a:solidFill>
                  <a:schemeClr val="accent1"/>
                </a:solidFill>
              </a:rPr>
              <a:t>jr@hamburg-logistik.net </a:t>
            </a:r>
          </a:p>
        </p:txBody>
      </p:sp>
    </p:spTree>
    <p:extLst>
      <p:ext uri="{BB962C8B-B14F-4D97-AF65-F5344CB8AC3E}">
        <p14:creationId xmlns:p14="http://schemas.microsoft.com/office/powerpoint/2010/main" val="34784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Januar 2017_Hamburg_Vorlage_16_9">
  <a:themeElements>
    <a:clrScheme name="Hamburg Marketing New">
      <a:dk1>
        <a:sysClr val="windowText" lastClr="000000"/>
      </a:dk1>
      <a:lt1>
        <a:sysClr val="window" lastClr="FFFFFF"/>
      </a:lt1>
      <a:dk2>
        <a:srgbClr val="40648A"/>
      </a:dk2>
      <a:lt2>
        <a:srgbClr val="E3E3E3"/>
      </a:lt2>
      <a:accent1>
        <a:srgbClr val="003063"/>
      </a:accent1>
      <a:accent2>
        <a:srgbClr val="BFD6E9"/>
      </a:accent2>
      <a:accent3>
        <a:srgbClr val="005CA9"/>
      </a:accent3>
      <a:accent4>
        <a:srgbClr val="4B4B4B"/>
      </a:accent4>
      <a:accent5>
        <a:srgbClr val="818181"/>
      </a:accent5>
      <a:accent6>
        <a:srgbClr val="B9B9B9"/>
      </a:accent6>
      <a:hlink>
        <a:srgbClr val="003063"/>
      </a:hlink>
      <a:folHlink>
        <a:srgbClr val="E10019"/>
      </a:folHlink>
    </a:clrScheme>
    <a:fontScheme name="Umzugsauk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70000" indent="-270000" algn="ctr">
          <a:spcBef>
            <a:spcPts val="400"/>
          </a:spcBef>
          <a:buClr>
            <a:schemeClr val="bg1"/>
          </a:buClr>
          <a:buSzPct val="150000"/>
          <a:buFont typeface="Arial" pitchFamily="34" charset="0"/>
          <a:buChar char="•"/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70000" indent="-270000">
          <a:spcBef>
            <a:spcPts val="400"/>
          </a:spcBef>
          <a:buClr>
            <a:schemeClr val="accent1"/>
          </a:buClr>
          <a:buSzPct val="150000"/>
          <a:buFont typeface="Arial" pitchFamily="34" charset="0"/>
          <a:buChar char="•"/>
          <a:defRPr sz="1600" dirty="0" err="1" smtClean="0"/>
        </a:defPPr>
      </a:lstStyle>
    </a:txDef>
  </a:objectDefaults>
  <a:extraClrSchemeLst/>
  <a:custClrLst>
    <a:custClr>
      <a:srgbClr val="7F97CB"/>
    </a:custClr>
    <a:custClr>
      <a:srgbClr val="BFCBD8"/>
    </a:custClr>
    <a:custClr>
      <a:srgbClr val="4085BF"/>
    </a:custClr>
    <a:custClr>
      <a:srgbClr val="7FADD4"/>
    </a:custClr>
    <a:custClr>
      <a:srgbClr val="E10019"/>
    </a:custClr>
  </a:custClrLst>
  <a:extLst>
    <a:ext uri="{05A4C25C-085E-4340-85A3-A5531E510DB2}">
      <thm15:themeFamily xmlns:thm15="http://schemas.microsoft.com/office/thememl/2012/main" name="Premium_Vorlage_16_9_scr08.potx" id="{D13CBCE7-D1D4-49BA-BC81-260005A22496}" vid="{E5608A00-EC46-4C38-A7E6-87C72E8D424C}"/>
    </a:ext>
  </a:extLst>
</a:theme>
</file>

<file path=ppt/theme/theme2.xml><?xml version="1.0" encoding="utf-8"?>
<a:theme xmlns:a="http://schemas.openxmlformats.org/drawingml/2006/main" name="1_Januar 2017_Hamburg_Vorlage_16_9">
  <a:themeElements>
    <a:clrScheme name="Hamburg Marketing New">
      <a:dk1>
        <a:sysClr val="windowText" lastClr="000000"/>
      </a:dk1>
      <a:lt1>
        <a:sysClr val="window" lastClr="FFFFFF"/>
      </a:lt1>
      <a:dk2>
        <a:srgbClr val="40648A"/>
      </a:dk2>
      <a:lt2>
        <a:srgbClr val="E3E3E3"/>
      </a:lt2>
      <a:accent1>
        <a:srgbClr val="003063"/>
      </a:accent1>
      <a:accent2>
        <a:srgbClr val="BFD6E9"/>
      </a:accent2>
      <a:accent3>
        <a:srgbClr val="005CA9"/>
      </a:accent3>
      <a:accent4>
        <a:srgbClr val="4B4B4B"/>
      </a:accent4>
      <a:accent5>
        <a:srgbClr val="818181"/>
      </a:accent5>
      <a:accent6>
        <a:srgbClr val="B9B9B9"/>
      </a:accent6>
      <a:hlink>
        <a:srgbClr val="003063"/>
      </a:hlink>
      <a:folHlink>
        <a:srgbClr val="E10019"/>
      </a:folHlink>
    </a:clrScheme>
    <a:fontScheme name="Umzugsauk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70000" indent="-270000" algn="ctr">
          <a:spcBef>
            <a:spcPts val="400"/>
          </a:spcBef>
          <a:buClr>
            <a:schemeClr val="bg1"/>
          </a:buClr>
          <a:buSzPct val="150000"/>
          <a:buFont typeface="Arial" pitchFamily="34" charset="0"/>
          <a:buChar char="•"/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270000" indent="-270000">
          <a:spcBef>
            <a:spcPts val="400"/>
          </a:spcBef>
          <a:buClr>
            <a:schemeClr val="accent1"/>
          </a:buClr>
          <a:buSzPct val="150000"/>
          <a:buFont typeface="Arial" pitchFamily="34" charset="0"/>
          <a:buChar char="•"/>
          <a:defRPr sz="1600" dirty="0" err="1" smtClean="0"/>
        </a:defPPr>
      </a:lstStyle>
    </a:txDef>
  </a:objectDefaults>
  <a:extraClrSchemeLst/>
  <a:custClrLst>
    <a:custClr>
      <a:srgbClr val="7F97CB"/>
    </a:custClr>
    <a:custClr>
      <a:srgbClr val="BFCBD8"/>
    </a:custClr>
    <a:custClr>
      <a:srgbClr val="4085BF"/>
    </a:custClr>
    <a:custClr>
      <a:srgbClr val="7FADD4"/>
    </a:custClr>
    <a:custClr>
      <a:srgbClr val="E10019"/>
    </a:custClr>
  </a:custClrLst>
  <a:extLst>
    <a:ext uri="{05A4C25C-085E-4340-85A3-A5531E510DB2}">
      <thm15:themeFamily xmlns:thm15="http://schemas.microsoft.com/office/thememl/2012/main" name="Premium_Vorlage_16_9_scr08.potx" id="{D13CBCE7-D1D4-49BA-BC81-260005A22496}" vid="{E5608A00-EC46-4C38-A7E6-87C72E8D424C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Januar 2017_Hamburg_Vorlage_16_9</Template>
  <TotalTime>0</TotalTime>
  <Words>353</Words>
  <Application>Microsoft Office PowerPoint</Application>
  <PresentationFormat>Bildschirmpräsentation (16:9)</PresentationFormat>
  <Paragraphs>44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Januar 2017_Hamburg_Vorlage_16_9</vt:lpstr>
      <vt:lpstr>1_Januar 2017_Hamburg_Vorlage_16_9</vt:lpstr>
      <vt:lpstr>PowerPoint-Präsentation</vt:lpstr>
      <vt:lpstr>Der START-UP RADAR LOGISTIK RADAR IDENTIFIZIERT GLOBALE DIGITALE LÖSUNGEN… </vt:lpstr>
      <vt:lpstr>Der MATCHMAKING-PROZESS </vt:lpstr>
      <vt:lpstr>Der MATCHMAKING-PROZESS </vt:lpstr>
      <vt:lpstr>Der AUSBLICK 2019 </vt:lpstr>
      <vt:lpstr>UNSER ANGEBOT FÜR MCN-UNTERNEHMEN </vt:lpstr>
      <vt:lpstr>PowerPoint-Präsentation</vt:lpstr>
    </vt:vector>
  </TitlesOfParts>
  <Manager>Vorname Nachname</Manager>
  <Company>Hamburg Marketing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Premium Vorlage</dc:subject>
  <dc:creator>Ebelt Raphaela</dc:creator>
  <dc:description>Für die PowerPoint Version 2010 optimierte Vorlage</dc:description>
  <cp:lastModifiedBy>Rode Dr. Jan C.</cp:lastModifiedBy>
  <cp:revision>117</cp:revision>
  <cp:lastPrinted>2016-12-22T13:41:06Z</cp:lastPrinted>
  <dcterms:created xsi:type="dcterms:W3CDTF">2017-02-15T09:41:40Z</dcterms:created>
  <dcterms:modified xsi:type="dcterms:W3CDTF">2019-05-13T09:17:24Z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1617283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